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110" d="100"/>
          <a:sy n="110" d="100"/>
        </p:scale>
        <p:origin x="126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A796F-87AC-4997-963F-B0D7412A786A}" type="datetimeFigureOut">
              <a:rPr lang="en-GB" smtClean="0"/>
              <a:t>18/01/2016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33244-472F-436D-AB4E-27ACE3957983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018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4E166-FFE2-4235-AEA0-31AE38D1250F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A905D-5844-436A-BF35-BC438FE083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554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644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035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2324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757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176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8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776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33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601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23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871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F12B4-7534-4E86-A917-55F2A1C6A17C}" type="datetimeFigureOut">
              <a:rPr lang="fr-FR" smtClean="0"/>
              <a:t>18/01/2016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E4699-4686-4412-898B-3D85B776EE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104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1470025"/>
          </a:xfrm>
        </p:spPr>
        <p:txBody>
          <a:bodyPr>
            <a:normAutofit/>
          </a:bodyPr>
          <a:lstStyle/>
          <a:p>
            <a:r>
              <a:rPr lang="de-DE" sz="3600" dirty="0" smtClean="0">
                <a:solidFill>
                  <a:srgbClr val="00B0F0"/>
                </a:solidFill>
                <a:latin typeface="Candara" panose="020E0502030303020204" pitchFamily="34" charset="0"/>
              </a:rPr>
              <a:t>Belle </a:t>
            </a:r>
            <a:r>
              <a:rPr lang="de-DE" sz="3600" dirty="0" err="1" smtClean="0">
                <a:solidFill>
                  <a:srgbClr val="00B0F0"/>
                </a:solidFill>
                <a:latin typeface="Candara" panose="020E0502030303020204" pitchFamily="34" charset="0"/>
              </a:rPr>
              <a:t>Référence</a:t>
            </a:r>
            <a:r>
              <a:rPr lang="de-DE" sz="3600" dirty="0" smtClean="0">
                <a:solidFill>
                  <a:srgbClr val="00B0F0"/>
                </a:solidFill>
                <a:latin typeface="Candara" panose="020E0502030303020204" pitchFamily="34" charset="0"/>
              </a:rPr>
              <a:t/>
            </a:r>
            <a:br>
              <a:rPr lang="de-DE" sz="3600" dirty="0" smtClean="0">
                <a:solidFill>
                  <a:srgbClr val="00B0F0"/>
                </a:solidFill>
                <a:latin typeface="Candara" panose="020E0502030303020204" pitchFamily="34" charset="0"/>
              </a:rPr>
            </a:br>
            <a:r>
              <a:rPr lang="de-DE" sz="3600" dirty="0" smtClean="0">
                <a:solidFill>
                  <a:srgbClr val="00B0F0"/>
                </a:solidFill>
                <a:latin typeface="Candara" panose="020E0502030303020204" pitchFamily="34" charset="0"/>
              </a:rPr>
              <a:t>PIROUX, </a:t>
            </a:r>
            <a:r>
              <a:rPr lang="de-DE" sz="3600" dirty="0" err="1" smtClean="0">
                <a:solidFill>
                  <a:srgbClr val="00B0F0"/>
                </a:solidFill>
                <a:latin typeface="Candara" panose="020E0502030303020204" pitchFamily="34" charset="0"/>
              </a:rPr>
              <a:t>Roumanie</a:t>
            </a:r>
            <a:endParaRPr lang="de-DE" sz="3600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  <p:pic>
        <p:nvPicPr>
          <p:cNvPr id="1028" name="Picture 4" descr="http://www.piroux.com/wp-content/gallery/panoramiques-des-sites/panoramique-liore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673" y="2348879"/>
            <a:ext cx="5664631" cy="424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79" y="836712"/>
            <a:ext cx="1374601" cy="13746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4"/>
          <a:stretch/>
        </p:blipFill>
        <p:spPr>
          <a:xfrm rot="5400000">
            <a:off x="-2890729" y="2854221"/>
            <a:ext cx="6858003" cy="1149568"/>
          </a:xfrm>
          <a:prstGeom prst="rect">
            <a:avLst/>
          </a:prstGeom>
        </p:spPr>
      </p:pic>
      <p:pic>
        <p:nvPicPr>
          <p:cNvPr id="6" name="Picture 14" descr="logo jacir coul jpg 1181x111 pour do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3164"/>
            <a:ext cx="864096" cy="8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879" y="4437112"/>
            <a:ext cx="461665" cy="23042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andara" pitchFamily="34" charset="0"/>
              </a:rPr>
              <a:t>RC France 2016</a:t>
            </a:r>
            <a:endParaRPr lang="fr-FR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3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4"/>
          <a:stretch/>
        </p:blipFill>
        <p:spPr>
          <a:xfrm rot="5400000">
            <a:off x="-2890729" y="2854221"/>
            <a:ext cx="6858003" cy="114956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348" y="2367756"/>
            <a:ext cx="4619148" cy="437361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879" y="836712"/>
            <a:ext cx="1374601" cy="1374601"/>
          </a:xfrm>
          <a:prstGeom prst="rect">
            <a:avLst/>
          </a:prstGeom>
        </p:spPr>
      </p:pic>
      <p:sp>
        <p:nvSpPr>
          <p:cNvPr id="9" name="Untertitel 2"/>
          <p:cNvSpPr>
            <a:spLocks noGrp="1"/>
          </p:cNvSpPr>
          <p:nvPr>
            <p:ph type="subTitle" idx="1"/>
          </p:nvPr>
        </p:nvSpPr>
        <p:spPr>
          <a:xfrm>
            <a:off x="107504" y="1916832"/>
            <a:ext cx="7776864" cy="2262336"/>
          </a:xfrm>
        </p:spPr>
        <p:txBody>
          <a:bodyPr/>
          <a:lstStyle/>
          <a:p>
            <a:pPr algn="l"/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	</a:t>
            </a:r>
            <a:r>
              <a:rPr lang="en-US" sz="2400" b="1" dirty="0" err="1" smtClean="0">
                <a:solidFill>
                  <a:srgbClr val="353A90"/>
                </a:solidFill>
                <a:latin typeface="Candara" pitchFamily="34" charset="0"/>
              </a:rPr>
              <a:t>Groupe</a:t>
            </a:r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400" b="1" dirty="0" err="1" smtClean="0">
                <a:solidFill>
                  <a:srgbClr val="353A90"/>
                </a:solidFill>
                <a:latin typeface="Candara" pitchFamily="34" charset="0"/>
              </a:rPr>
              <a:t>français</a:t>
            </a:r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, </a:t>
            </a:r>
            <a:r>
              <a:rPr lang="en-US" sz="2400" b="1" dirty="0" err="1" smtClean="0">
                <a:solidFill>
                  <a:srgbClr val="353A90"/>
                </a:solidFill>
                <a:latin typeface="Candara" pitchFamily="34" charset="0"/>
              </a:rPr>
              <a:t>réparti</a:t>
            </a:r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 sur 6 sites, CA de 80 M€</a:t>
            </a:r>
          </a:p>
          <a:p>
            <a:pPr algn="l"/>
            <a:endParaRPr lang="en-US" sz="1200" dirty="0">
              <a:solidFill>
                <a:srgbClr val="353A90"/>
              </a:solidFill>
              <a:latin typeface="Candara" pitchFamily="34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	-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en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France, 5 sites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	-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en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Roumanie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Mioveni</a:t>
            </a:r>
            <a:endParaRPr lang="en-US" sz="2000" dirty="0" smtClean="0">
              <a:solidFill>
                <a:srgbClr val="353A90"/>
              </a:solidFill>
              <a:latin typeface="Candara" pitchFamily="34" charset="0"/>
            </a:endParaRPr>
          </a:p>
          <a:p>
            <a:pPr algn="l"/>
            <a:endParaRPr lang="en-US" sz="2000" dirty="0"/>
          </a:p>
        </p:txBody>
      </p:sp>
      <p:sp>
        <p:nvSpPr>
          <p:cNvPr id="11" name="Titel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4174232" cy="650503"/>
          </a:xfrm>
        </p:spPr>
        <p:txBody>
          <a:bodyPr>
            <a:normAutofit fontScale="90000"/>
          </a:bodyPr>
          <a:lstStyle/>
          <a:p>
            <a:r>
              <a:rPr lang="de-DE" dirty="0" err="1" smtClean="0">
                <a:solidFill>
                  <a:srgbClr val="00B0F0"/>
                </a:solidFill>
                <a:latin typeface="Candara" panose="020E0502030303020204" pitchFamily="34" charset="0"/>
              </a:rPr>
              <a:t>Groupe</a:t>
            </a:r>
            <a:r>
              <a:rPr lang="de-DE" dirty="0" smtClean="0">
                <a:solidFill>
                  <a:srgbClr val="00B0F0"/>
                </a:solidFill>
                <a:latin typeface="Candara" panose="020E0502030303020204" pitchFamily="34" charset="0"/>
              </a:rPr>
              <a:t> PIROUX</a:t>
            </a:r>
            <a:endParaRPr lang="de-DE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  <p:pic>
        <p:nvPicPr>
          <p:cNvPr id="12" name="Picture 14" descr="logo jacir coul jpg 1181x111 pour do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3164"/>
            <a:ext cx="864096" cy="8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5879" y="4437112"/>
            <a:ext cx="461665" cy="23042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andara" pitchFamily="34" charset="0"/>
              </a:rPr>
              <a:t>RC France 2016</a:t>
            </a:r>
            <a:endParaRPr lang="fr-FR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592" y="3671818"/>
            <a:ext cx="3384376" cy="306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9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4"/>
          <a:stretch/>
        </p:blipFill>
        <p:spPr>
          <a:xfrm rot="5400000">
            <a:off x="-2890729" y="2854221"/>
            <a:ext cx="6858003" cy="11495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4174232" cy="650503"/>
          </a:xfrm>
        </p:spPr>
        <p:txBody>
          <a:bodyPr>
            <a:normAutofit fontScale="90000"/>
          </a:bodyPr>
          <a:lstStyle/>
          <a:p>
            <a:r>
              <a:rPr lang="de-DE" dirty="0" err="1" smtClean="0">
                <a:solidFill>
                  <a:srgbClr val="00B0F0"/>
                </a:solidFill>
                <a:latin typeface="Candara" panose="020E0502030303020204" pitchFamily="34" charset="0"/>
              </a:rPr>
              <a:t>Groupe</a:t>
            </a:r>
            <a:r>
              <a:rPr lang="de-DE" dirty="0" smtClean="0">
                <a:solidFill>
                  <a:srgbClr val="00B0F0"/>
                </a:solidFill>
                <a:latin typeface="Candara" panose="020E0502030303020204" pitchFamily="34" charset="0"/>
              </a:rPr>
              <a:t> PIROUX</a:t>
            </a:r>
            <a:endParaRPr lang="de-DE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7504" y="2132856"/>
            <a:ext cx="7128792" cy="2736304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rgbClr val="353A90"/>
                </a:solidFill>
                <a:latin typeface="Candara" pitchFamily="34" charset="0"/>
              </a:rPr>
              <a:t>	</a:t>
            </a:r>
            <a:r>
              <a:rPr lang="en-US" sz="2800" b="1" dirty="0" err="1" smtClean="0">
                <a:solidFill>
                  <a:srgbClr val="353A90"/>
                </a:solidFill>
                <a:latin typeface="Candara" pitchFamily="34" charset="0"/>
              </a:rPr>
              <a:t>Activités</a:t>
            </a:r>
            <a:endParaRPr lang="en-US" sz="2800" b="1" dirty="0">
              <a:solidFill>
                <a:srgbClr val="353A90"/>
              </a:solidFill>
              <a:latin typeface="Candara" pitchFamily="34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	-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tôlerie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et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mécano-soudure</a:t>
            </a:r>
            <a:endParaRPr lang="en-US" sz="2400" dirty="0" smtClean="0">
              <a:solidFill>
                <a:srgbClr val="353A90"/>
              </a:solidFill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	-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traitements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de surface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peinture</a:t>
            </a:r>
            <a:endParaRPr lang="en-US" sz="2400" dirty="0" smtClean="0">
              <a:solidFill>
                <a:srgbClr val="353A90"/>
              </a:solidFill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- montage &amp;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logistique</a:t>
            </a:r>
            <a:endParaRPr lang="en-US" sz="2400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-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poêles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à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granulés</a:t>
            </a:r>
            <a:endParaRPr lang="en-US" sz="2000" dirty="0" smtClean="0">
              <a:solidFill>
                <a:srgbClr val="353A90"/>
              </a:solidFill>
              <a:latin typeface="Candara" pitchFamily="34" charset="0"/>
            </a:endParaRPr>
          </a:p>
          <a:p>
            <a:pPr algn="l"/>
            <a:endParaRPr lang="en-US" sz="2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383" y="3477779"/>
            <a:ext cx="2828925" cy="2771775"/>
          </a:xfrm>
          <a:prstGeom prst="rect">
            <a:avLst/>
          </a:prstGeom>
        </p:spPr>
      </p:pic>
      <p:pic>
        <p:nvPicPr>
          <p:cNvPr id="8" name="Picture 2" descr="http://www.piroux.com/wp-content/gallery/panoramiques-des-sites/panoramique-piroux-rouman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194974"/>
            <a:ext cx="4715743" cy="353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7879" y="836712"/>
            <a:ext cx="1374601" cy="1374601"/>
          </a:xfrm>
          <a:prstGeom prst="rect">
            <a:avLst/>
          </a:prstGeom>
        </p:spPr>
      </p:pic>
      <p:pic>
        <p:nvPicPr>
          <p:cNvPr id="10" name="Picture 14" descr="logo jacir coul jpg 1181x111 pour do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3164"/>
            <a:ext cx="864096" cy="8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5879" y="4437112"/>
            <a:ext cx="461665" cy="23042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andara" pitchFamily="34" charset="0"/>
              </a:rPr>
              <a:t>RC France 2016</a:t>
            </a:r>
            <a:endParaRPr lang="fr-FR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58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4"/>
          <a:stretch/>
        </p:blipFill>
        <p:spPr>
          <a:xfrm rot="5400000">
            <a:off x="-2890729" y="2854221"/>
            <a:ext cx="6858003" cy="114956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523" y="3616827"/>
            <a:ext cx="3188965" cy="3124541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1520" y="1916832"/>
            <a:ext cx="7632848" cy="2736304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2600" b="1" dirty="0" smtClean="0">
                <a:solidFill>
                  <a:srgbClr val="353A90"/>
                </a:solidFill>
                <a:latin typeface="Candara" pitchFamily="34" charset="0"/>
              </a:rPr>
              <a:t>	</a:t>
            </a:r>
            <a:r>
              <a:rPr lang="en-US" sz="2600" b="1" dirty="0" err="1" smtClean="0">
                <a:solidFill>
                  <a:srgbClr val="353A90"/>
                </a:solidFill>
                <a:latin typeface="Candara" pitchFamily="34" charset="0"/>
              </a:rPr>
              <a:t>Imlantation</a:t>
            </a:r>
            <a:r>
              <a:rPr lang="en-US" sz="2600" b="1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600" b="1" dirty="0" err="1" smtClean="0">
                <a:solidFill>
                  <a:srgbClr val="353A90"/>
                </a:solidFill>
                <a:latin typeface="Candara" pitchFamily="34" charset="0"/>
              </a:rPr>
              <a:t>en</a:t>
            </a:r>
            <a:r>
              <a:rPr lang="en-US" sz="2600" b="1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600" b="1" dirty="0" err="1" smtClean="0">
                <a:solidFill>
                  <a:srgbClr val="353A90"/>
                </a:solidFill>
                <a:latin typeface="Candara" pitchFamily="34" charset="0"/>
              </a:rPr>
              <a:t>Roumanie</a:t>
            </a:r>
            <a:r>
              <a:rPr lang="en-US" sz="2600" b="1" dirty="0" smtClean="0">
                <a:solidFill>
                  <a:srgbClr val="353A90"/>
                </a:solidFill>
                <a:latin typeface="Candara" pitchFamily="34" charset="0"/>
              </a:rPr>
              <a:t>, </a:t>
            </a:r>
            <a:r>
              <a:rPr lang="en-US" sz="2600" b="1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main d’oeuvre 5 x – </a:t>
            </a:r>
            <a:r>
              <a:rPr lang="en-US" sz="2600" b="1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chère</a:t>
            </a:r>
            <a:endParaRPr lang="en-US" sz="2600" b="1" dirty="0" smtClean="0">
              <a:solidFill>
                <a:srgbClr val="353A90"/>
              </a:solidFill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	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- </a:t>
            </a:r>
            <a:r>
              <a:rPr lang="en-US" sz="2400" dirty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CA 7 M€ :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		- automobile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		- 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BTP</a:t>
            </a:r>
            <a:endParaRPr lang="en-US" sz="2400" dirty="0" smtClean="0">
              <a:solidFill>
                <a:srgbClr val="353A90"/>
              </a:solidFill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	-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d’abord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partenariat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local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puis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rachat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atelier Dacia,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grpe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Renault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-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création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d’une</a:t>
            </a:r>
            <a:r>
              <a:rPr lang="en-US" sz="24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nouvelle </a:t>
            </a:r>
            <a:r>
              <a:rPr lang="en-US" sz="24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usine</a:t>
            </a:r>
            <a:endParaRPr lang="en-US" sz="2400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	</a:t>
            </a:r>
            <a:endParaRPr lang="en-US" sz="20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879" y="836712"/>
            <a:ext cx="1374601" cy="1374601"/>
          </a:xfrm>
          <a:prstGeom prst="rect">
            <a:avLst/>
          </a:prstGeom>
        </p:spPr>
      </p:pic>
      <p:sp>
        <p:nvSpPr>
          <p:cNvPr id="10" name="Titel 1"/>
          <p:cNvSpPr txBox="1">
            <a:spLocks/>
          </p:cNvSpPr>
          <p:nvPr/>
        </p:nvSpPr>
        <p:spPr>
          <a:xfrm>
            <a:off x="757808" y="1052736"/>
            <a:ext cx="4174232" cy="65050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>
                <a:latin typeface="Candara" panose="020E0502030303020204" pitchFamily="34" charset="0"/>
              </a:rPr>
              <a:t>PIROUX </a:t>
            </a:r>
            <a:r>
              <a:rPr lang="de-DE" dirty="0" err="1" smtClean="0">
                <a:latin typeface="Candara" panose="020E0502030303020204" pitchFamily="34" charset="0"/>
              </a:rPr>
              <a:t>Mioveni</a:t>
            </a:r>
            <a:endParaRPr lang="de-DE" dirty="0">
              <a:latin typeface="Candara" panose="020E0502030303020204" pitchFamily="34" charset="0"/>
            </a:endParaRPr>
          </a:p>
        </p:txBody>
      </p:sp>
      <p:pic>
        <p:nvPicPr>
          <p:cNvPr id="8" name="Picture 14" descr="logo jacir coul jpg 1181x111 pour do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3164"/>
            <a:ext cx="864096" cy="8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5879" y="4437112"/>
            <a:ext cx="461665" cy="23042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andara" pitchFamily="34" charset="0"/>
              </a:rPr>
              <a:t>RC France 2016</a:t>
            </a:r>
            <a:endParaRPr lang="fr-FR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4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4"/>
          <a:stretch/>
        </p:blipFill>
        <p:spPr>
          <a:xfrm rot="5400000">
            <a:off x="-2890729" y="2854221"/>
            <a:ext cx="6858003" cy="1149568"/>
          </a:xfrm>
          <a:prstGeom prst="rect">
            <a:avLst/>
          </a:prstGeom>
        </p:spPr>
      </p:pic>
      <p:pic>
        <p:nvPicPr>
          <p:cNvPr id="6152" name="Picture 8" descr="C:\Users\nwinkler\Documents\A Sauvegarder\XportPays\Saverglass\Photos\Chantier\IMG_04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93918"/>
            <a:ext cx="2880320" cy="215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43608" y="1988840"/>
            <a:ext cx="8424936" cy="2487141"/>
          </a:xfrm>
        </p:spPr>
        <p:txBody>
          <a:bodyPr/>
          <a:lstStyle/>
          <a:p>
            <a:pPr algn="l"/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2 applications :</a:t>
            </a:r>
          </a:p>
          <a:p>
            <a:pPr algn="l"/>
            <a:endParaRPr lang="en-US" sz="2400" b="1" dirty="0" smtClean="0">
              <a:solidFill>
                <a:srgbClr val="353A90"/>
              </a:solidFill>
              <a:latin typeface="Candara" pitchFamily="34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Refroidissement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process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Compresseurs</a:t>
            </a:r>
            <a:endParaRPr lang="en-US" sz="2000" dirty="0" smtClean="0">
              <a:solidFill>
                <a:srgbClr val="353A90"/>
              </a:solidFill>
              <a:latin typeface="Candara" pitchFamily="34" charset="0"/>
            </a:endParaRPr>
          </a:p>
          <a:p>
            <a:pPr lvl="1" algn="l"/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Volonté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de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sécuriser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l’exploitation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: tours à circuit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fermé</a:t>
            </a:r>
            <a:endParaRPr lang="en-US" sz="2000" dirty="0" smtClean="0">
              <a:solidFill>
                <a:srgbClr val="353A90"/>
              </a:solidFill>
              <a:latin typeface="Candara" pitchFamily="34" charset="0"/>
            </a:endParaRPr>
          </a:p>
        </p:txBody>
      </p:sp>
      <p:sp>
        <p:nvSpPr>
          <p:cNvPr id="5" name="AutoShape 4" descr="data:image/jpeg;base64,/9j/4AAQSkZJRgABAQAAAQABAAD/2wCEAAkGBxQTEhUUExQWFRUXGBcYGBgXGRcbGhsaHhkaHRofFyAYHSgiGhwlHBgXIjEhJSorLi4uHR8zODMsNygtLisBCgoKDg0OGxAQGywkICQsLCwyLCwsLCw0NCw0LCw0LDQ0LCwsLDQ0LCwsLC8sLCw0LCw0LCwsLCwsLCwsLCwsLP/AABEIAMkA+wMBEQACEQEDEQH/xAAcAAABBQEBAQAAAAAAAAAAAAAAAwQFBgcCAQj/xABIEAACAQMCAwUCCwYEBAUFAAABAgMABBESIQUxQQYTIlFhcYEHFBYyQlKCkZKh0RUjU2JysSQzorI0Q3PBY5OzwuEIJaPw8f/EABwBAQACAwEBAQAAAAAAAAAAAAAEBQIDBgEHCP/EAEQRAAIBAgIECwQHBwUAAwEAAAABAgMRBCEFEjFBBhMiUWFxgZGhsdEVUsHwFBcyU5LS4RYjMzRCVLI1YnJz8SSCogf/2gAMAwEAAhEDEQA/AKjXOn2EKAKAKAKAKAKAKAKAKAKAKAKAKAKAKAK9R43bMjuHXLSO7E+AY0jyz/3xg++pVeEYQS385R6MxNbE4ipUb5CtZc1/jZJ9tiRqIXoUAUAUAUAUAUAUAUAUAUAUAUAUAUAUAUAUAtZRhpEU8iyg+wkCs6SUppPnRFxtWVLDVKkNqjJrrSbRfPkvbfUP4m/Wuu9kYX3fFn59X/8AQ9Pfex/BD0D5L231D+Jv1p7Iwvu+LH1h6e+9j+CHoHyXtvqH8TfrT2Rhfd8WPrD0997H8EPQPkvbfUP4m/WnsjC+74sfWHp772P4IegfJe2+ofxN+tPZGF93xY+sPT33sfwQ9A+S9t9Q/ib9aeyML7vix9YenvvY/gh6B8l7b6h/E3609kYX3fFj6w9Pfex/BD0D5L231D+Jv1p7Iwvu+LH1h6e+9j+CHoHyXtvqH8TfrT2Rhfdfex9YWnvvY/gh6EdJZ8PWf4uzBZcAhWZxnPLBOxO3IVqejsEpajWfWyauGfCaVDj4yTjzqEH8CR+S9t9Q/ib9a2+yMJ7viyH9YWn/AL1fgh6EZ2m4FBFaTSIpDKhwdTbE7A7npmtVXRmGpwclHNLnZM0fw303i8VToVKq1ZNJ8iKyfYM+xHZ6GS0WR1JZ2c82GwYoOR8lrzD6Po1qUZVFn1s26Y4YaT0djqtDCTSimv6YvPVW9omIOB2TsyppZkwHCyElc5xqAO2cHn5VsWi8G8kvF+pCnw84RwipSmknsbpxV+rIW+S9t9Q/ib9a99kYT3fFmv6wtP8A3q/BD0PfkvbfUP4m/WvfZGF93xZ59YenvvY/gh6B8l7b6h/E3609kYX3fFj6w9Pfex/BD0D5L231D+Jv1p7Iwvu+LH1h6e+9j+CHoHyXtvqH8TfrT2Rhfd8WPrD0997H8EPQPkvbfUP4m/WnsjC+74sfWHp772P4IegfJe2+ofxN+tPZGF93xY+sPT33sfwQ9A+S9t9Q/ib9aeyML7vix9YenvvY/gh6B8l7b6h/E3609kYX3fFnv1h6e+9j+CHoUbicISaRV2CsQPZXK4mChVlGOxNn3nQ2IqYnR9CtVd5ShFt7M2s9g2rQWQUAUAUAUAUAUA54Z/nR/wBaf7hW2j/Ej1ohaS/k63/CX+LNSrvz8lLYFAFAFAFAFLnoUPAoBOOdWJAZSRzAIP345V5rJmx05RzaKz8IHAhPAZEXMsQyP5k+kp89vEPUetQ8bQ4yF1tR0HBrSrwWKUZ/w55NPwfeQ/YbtYxdbedtQbaJzzz0Rj1yORPs3yKi4HGOT4uptLzhTwbhh4/S8KuTvXN0roEG4w5gv7SViTFrMZY+IoJANJzzxld/JvSsnVbhUpy3X7jVT0fGGJwWNprKbjfm1l6nEvHmTh9rbQH99MmCVOCAzlQB5MxyM9N/SvJVnGjCnDazOhoyFfSOIxmJ/h022773tsWKBYOE2YzgudzjZpZMb4znCj8h685TcMLSu9vmykUMTpzHasNmfVGPz3jKz4v3YF5fyYZwe4t1z4EI+dp+sR9JuQ674rWq2quNrOz3L53kqWjniKjwWjo6yj9uo8rvr3RXNv7CV4Hxqe4PeGFYLfBIaRsu46YGwUdcnPpnnW+lVnPlWsukq8dgMPhf3canGVOaKyXbnfsF73tbZxbNOpPkmX/2A4r2eKpQ2yRhh9BaQxGdOlK3Tl52GY7fWX15APPu3/Stf0+hzk18E9KpX4rxRL8H43BdAtBIHA57EEe0MARUinVhP7LKfFYGvhWlWja/V8CQrYRAoAoANAZjxr/iJf6zXCY3+Yn1vzP1Twd/0nDf9cP8UMqjFyFAFAFAFAFAFAOeGf50f9af7hW2h/Ej1ohaS/k63/CX+LNSrvz8lLYFD0KHgUAUBUe0XA7dnaSS+mhP1TONI6bK24BPQGoValBu8ptdp0Wj9IYiEVCnh4z/APpdvtRWpra4Te24h8YUYGlZyHH2WcqfcfdUOdOss6VS/Rc6bD4zR0+RjsEqbf8AVqZeo1tO2d5Hn95r6YlQHB9caWH31HWkK9N2kW8+CGicXDXoXinvi7+ZH8X4jE5E0cLW8+fEYThGHVhjBR877c+vnXk8RCotaPJl4HuE0NicJLiq9q1F5ZrlL9Bb5W3gkibvNWhWG+cOpI2lxsSOh51lHHzsm93ia6vBLC606cFaMs1/ta5nu6iHjzj6hztg/NwdsH023qDKdp60TqaOH1sMqNZXysxe9vTPK8pypYjUM4ydChvslgTj2Vur1nKbkt6K7ROjVRw0aNRX1JNrvyJPsP3cdyrTN4Ykkk333VdsewEkeyt+CnF1daW5FTwnoVKej1Qoq7nNJ26flIQ7ScUe7kZ2yByRfqpnl5ZPWtOIxTq1dbcthZ6H0HDA4Lif6pW1n0711bkMpJ2aQSMRI2oFu8GoNgbBhkZHLbl05VrVduevLMmS0VTjhvo1B6keeO3v5xXi/F5Zd5pHkHRfoj2KMKKynXq1nmzRh9E4DRsNanTz57XZJ8E4fZsAbi8RB9RAw+9nXH3D31Jo4Wi85zKLSOn9JxusLh2lzyz8EzQuFdnbHQrxRxyjmHOJM9c5ORmralhqKV4pHA47TOk6k3GvUmnzfZ8FYnY4wowoAHkAAPyqUkkU0pSk7t3OqGIldXCxqWY4A9CSSTgAAbkkkAAbkmsZyUVdm6hRnWqKnBXbHVj2fvZsOzRWyHkjKZZftaXVUPoNXtqtnjpX5KOxw/Beiofv5Ny/22S8U/gMOL29zZeO5McluSAZ41ZDGScDvUZm8JJA1qdsjIA3rOjjG3aZH0hwbUKevhm21ufwat3eJnfGv+Il/rNcrjP48+tn3rg7/pOG/wCuH+KGVRi5CgCgCgCgCgCgLP2H7KS3kneA93DGwzJjJLDB0xg7EjqTsPI7gT8Nhm7TkctpzTUaanhqau2mm+a68/I1mPshbacOHkPVnkfJ9yFVHuAq4lWqPNyZ84paMwdJWjTj2q/i7le7U8J+JATxFzb5VZo2Yv3YYgLJGWy2ASAwJIxuMYOd+HxMoySk7oq9LaDo1KTnQioyWeWx9nPzCdWxwQUPBpxSzM0ZQSyRZ5tHgNjyBIOPaN6wqQ1la9iRhq6oz13FStud7eBV5Pg4t+ayzBtzkmM5PrlMn76hS0dSltb7zpqHDLH0rJRhZbtWxV+PdkjACwuIJFHR2WN/T5xwfvFQa2j9RXjJdp1GjuF/0lqFahLrinIrUTKd199Vs1JZSOzwsqMo61JWT7DusCSFAId79LOVOPdW3Vy1d5BVaz41O8Hbs+djF81rJt7q5yyA4PlvXqbjdGmpThU1ZPc7r4HEmTjmM/28z+W3rWatE1VL1LLYn5bbvryVunM6llCjLHFYKLlsN9WtCkrzdj0vtkDPkKKOdmHUfF68FfmJPhJsyB8aa6U9dAj7v2dWqfSjhf6mzldIV9PK7oxhbx8cjT+yvC7SNDLaHKSY31swOPQnAPntmrrD06cVensPmWlcbjK9TVxf2l0JeSJ2pBUhQHfBbTvb+INukMby4/8AELKkZ9cDvT7SD0qux03lE7DgtQi+MqvarJeN/gaABVcdiMuMW3ewvHoRw6lCshIUgjBzgHO3SgMj4h8Ft7HHrSeK5cDdSrRs2B9FizBm9oX21Dq4NVG5XzZ0WB4RVMNTjRdNOMUkrXTsu9eCKQjZ6EHJBB2IIOCCOhByKrJ03CWqzt8NiYYimqsNjOqwJAUAUAUB4zAbk4FeqLbsjCdSNOLlN2S3vIXu+HXCRd40EsaEhRJJG6ICxABZmAAXJHiO1SoYSprK6yKTE6fwkac+LneSWSs83u3fKPovgthHBBHDDju0UKu+c+ZJ6knJJ6k1bnz1tt3bux9Q8Kt22a9MUscFtFNE8bK370iXJBB0oU0tgchrBJ8q9W0xmm4tLbYr1ncrIiuhyrDIyMH2EHcEciDyNX8JKSuj5LWozozdOas07C1ZGoKHtipdt5JXQxJbyOvUpOseduoByw9CKh4hyaso37bF/oeNGnUVSdWMeuDl6LtuZe8DI5VkaPqqOpVgPeBqHrVBXg4vOLR9b0XiY1Y2jVjO3MreQY8hkkgAAZJPQDHM+laUm8iynONNazLbwrsA0iCSeRoWIyEUAlfLXnbPoOVZ66jla5G4mpVeu249C+JC8e4LJaOFk8St8yQDCt6H6renXpWLimro2xquMlCptex7n+vyiMUYrFtm+MUlZHLjY49a9Tu8zCUGoNR338T1VwMDlSTue06agrLYL2do8sixxjU77AdPMk+SgbmvYq/UYVZqGcVeTyXzzc5p/Buy0EMehkWV2Hjd1BLeeM/NXyA/vRze7Ixjh425Wbe1sz3tJwX4pP3a57pwXjz0Gd1yeZG3uIrKfKWsasOuJm6O55r4oZcP4TLcTKsOS4IYctKY+k+QcD7yfWt+FhObtBdpV6exWFw1JyxE3nsireXxNS4LfJbKYrm5tO8GCShSMnbGXGQM7DfA9lX1Oapq05K/cfKcXQnipcZh6VTV6U5dzLHFIGAKkEHkQcg+wjnUhNMp5QlF2krM5uJggzuSSFAHNmJwqr5kkgCsak1COszdhsPPEVVSpq7fz3c5L8N7LXCyGY3RhcqFKRJGy6Q2cM0qksc9VC8/Yapq9Z1Xc+jaL0bHA03FSu3m/wBC3oDjff1rSWZ1QHhoDG/hI7FLbLJexzSMZJwZInCaf3j4/d6VBBUnODnIB9tRsTSjKLk9peaF0jXpV4UYu8W7W69/ZtKLVMfRQoAoAoDSvgl7MK4N5MobcrACM40nDSb9ScqPIKT9KrfCUVCOtvZ8+0/pGdeu6MXyI5db392xFm41GLriMdnMuqCOD4yyEHTK/eaED7+JUwW0nIJKk8hUs58tkUYUAKAANgBsB7B0oDugPDQGYwxqt1fKh8AuScdAzRRPIB9tmPtJq1wLfFvrOC4URisXFrfFX738B3U05srPbq1R4lL3ZtgpPLJD56FVILY9D1NRMWouOctUvtA1alOs1Cgqre5rZ22dukym6C94VB71Ryk0sufc4yK5+tFRfJlc+vaOqSqwSq0OL6MhNkGx325AZ67YA9fKsFOcuTclPDYek+NUUmub5zNK7J8AW2CyTY798YHPuwSAAPXJGW93Lni+ZGUFfl1Nu5c36lpjkDAMDkEAg+YPKsSQmmroa8U4dHcRNFIMq2ORwQQcgg9CCK9jJp3RhVpRqRcZGbcc7Jz2+SoM8X1lHjXf6Sjnj6w+4VlaMtmTNCnUpZT5S51t7V8Svd+v1h79j+decXLmNscTRlskhzYWzztohQyE7eH5o/qbko9teqm9+Ri8VB5Q5T6PU0/st2dW1QliGlYeNugHRV9B59fyGLe5GdODvrS2v5sTU0wX5xxz/IEn8gTXiVzZKSW0rHHLcXymIAI6DXGxPJ/CAp9CTKpH8lbFydpCm3VeWTWafT83RmyuyByusMdnUMwBI2wwB3wc1mpzjyL2RqlhqFdcfKmpS5nz7N5N8NsrEovfXciOQCVWEhVPkWKsD7dqlU6WFa5U8zncZpHTtOTVHDJRWzY8vncaJ2P4NDbxsYJmmSQg5LKV68gowDvv7KuMNShCPId0fPNL4/EYqr/8iCjJdFvnoLLwGPXfxgjKxxSSj+vUiL/paWtGPlsiWvBWhFupVe1WXfm/JF+FVp2Z7QHhNAVrifawJKlskb/GZW0xrKrJGRuWfXgqwUAnSpLHYYGcgBpxfsSbxVF3dzSMpLL3axxxqxGCVXSSds41sx3O9YyipKzN1CvUoVFUpuzXb5mZ9sOx03D8MW76BjjvQukoScKsoycZyAGGxPQbVXV8HqrWgdjorhDx01RxGTex7n183zsK9UCx1FzyhkAoDdfgxu1k4bb6eaL3bDydCQ2f7+8V0EGnFNcx8lxUJQrzjLbrPzLFJaIZFkKjWgYK3UBsah7DhdvQVkaBxQBQCF4HKN3ZUPjwlslQfMgbnHPG2fMc6AzXjXBjw2SArNLNHczNHJ3uksJmVn7xSoGAxVsrjA2Ix1mYSs4y1NzOd0/o6nVoyxCylHxXzs7h7VscCUztVwGIF7mRLi6c5wgfSiLjblgqox0yc1AxGHhnOScug6fQ+lcRC1CjONFb5Wu353Zm81wrtqjQRofo6mb823qirODfJjbtPq2jIYmML1qvGdOrZ/Anuw/DlmulLfNiHeY6FsgLn2ElvaBWtZRbJlRa1SMebP0+egdHjuq8EjNp1LLEU1Z0tDMsgz6lVAz15Vv1LRK3j9arrPpVup3LJwfihVVDAd0EJBG+Aixj82Mn4RWqUb9ZMpVXFcrZb0/UsUgODjAPTPL34rWTHe2Q2sb3XkEaJE2dD0PQg/SU9GHP2ggeuNjCnU1snk1tXzuI+8RXYhbMO/LXKkYQb4yWOWYegB91ZLLeaZpSdlTz6Uh333dKkeFaVhsiDQCepxvoQdSc+W5wDja+Zs1tRKO18yy+UKxMyKTK6ncfNUgDLYUDck7kDJ/KmTeRkrxV5vwKl2w7RrEWRjkh20qOenQiN/6kw+z6Gt1OF1cr8XiVF2fP8Eviypnti5yI0xIx8LHHhcgAkDG5y0xHl3nXFbeL5yD9Lb+ys/j837zrtFbd3dTLsRlWBHUMinP35qNPOzLjDZOcem/eiOOdseYzvg4642O9eQ1b8rYZ4hVnD9y0n0l57ARr3+q2nbTg/GIJQNXLwuhTwt4sDOAcZzzFXmCUb3pvLemfLeE1Su4uONpx119mcNj50+wvi8TW0uY7mTUYyjQPoUsQXZGjIVd2JdNGBn54rbjoNpS5iFwXxMY1Z0X/AFZrs3d2fYX+74mkUJmlzGoAJBGWBOAFAXOpySFCrkkkAZqsO2FrG5MiByjx5+i+Aw9oBOPZmgHFAVzt/wANSaxnL7NEjzRP1jljUsjqehBH3ZHWgJyyctGhYYJVSR6kDP50Aw7V2qyWdyjjKmGTP4SR+YBoL22HzjZSao0Y8yqk/cKoai1ZtLnPq+DqSqYenN7XFPvQrWslE52W7Kz3zERYSNTh5XBKg45KBjW3mAQB1PSpmHwrmtaWSOd0rp6GFbpUlrT8F18/V4mgQ9jZOGwTS2t/IjAGVxMkTQNpXfUoUMvhGMhs8ueKs4QUFqo4jE4meJqOrUtd8ysSvDeGz30aTXjywh1VltoZGRUBGR3rph3c8yMhRsMEjJzI5aoIgqhRnAAAyST7ySSfaaAUoDw0BQPhCRpLuzWFWnmj72RoFdQBGUKiVtWAG1DSpJAOWA9NtGoqc1Jog6SwksVh5UYuzdvMg73icj23e2kfeSMdIV/DpOrS2sHBGgg5X0NWzquUNamrnz+ng4UsU6WLeqlttn3de5lC7YW1wqA3V0rysMrAoYr7TuqqM9SD6ZqrxcZpXq1OxHccH6+HnU1cBhMltqTefz0IqyZxvjPpVQ7XyPolPW1eUrMt/wAHzaFu5gM6FUDyOkMxGfePyrY1yUiNxn7ycluSXm/iZ9bMwm1W4YkElABqIXfGQM9KlvZmc9G+teBO9ne0jQsI5gdC4UAjBXB5HPqevLyrCUE1dEmhiXB6sthpvD+Kl4tSENmTwnzRrh1U/gUmo0oWefzkXFOtrRus8/By9B/e2IchgxSRfmuuMgdVORhlO2VPtGDg1ipWN86etmsnz/O4SC3OwJgHm4EhJ9iE+HrzY05Jharsy+ej9Rezs1jyclmbGp2wWbyzgAY8gAB5CjdzOFNR6+cz/t7xuQRx4cqxMLYXbBVGdj98kf3CpFKOZU42tLVVnzevxRDdmOyj3atPO7Kh1acsA8jczguDhck5bB3rKdTVyRHw+EdZa83l5jj5F651SB3Rl0s8c4Cuq5+ejJlZB0yvWnGWV2ZfQ9aajB570/g1tHfb7hwhuY2TZJY9OPIxgDb7JWtH2o9RZpcVXSWyS8v0K4wONsA+u9a1a+ZKqKTjyHn3l6+CfKiRAyn6TrpwynkpU/SRgD5YI9av9HyTWR8m4X0ZQqx4yNnua2NdW5rxXUaLw8Ib22EnImQoDyMqplfuXvCPUA9K245vVXWQuC0YvETb2qPxVyc4ue84jZwknQsc9yR0Z0MSR58wveu3tCnpVWdyWYUB7QCc8IdSrAFSMEHkR60B2BQEJ21vRDY3LkgYidRnqzDSo9pZgPfXjdldmUISnJRjtbt2nz1DGFUL5AD7hVDKV22fWKVNU6cYLcku4WtbZpZEiQ4eV0jUnkCzAAn2Zz7qzoU9eaiR9J4r6LhZ1VtSy63kj6O4Pw2O3hjhiGlIwAB/cnzJOST1JNXh8ubbd3tZAfCYubNUI8D3Nokv/TNxHnPoTge+h4WsUB7QBQEB2i4u9q8UjhTbMyxSHB1xs7BUfOcFCxCkYGMg78qAlbSwjjLmNFQyNqcqACzebHqcY50BmHGmlS54itsgZu+j0AkBQ8kMTOzegJ1Ec9/WrHCSnxb1efI47T1Oh9Opuq7LVvLndm7JdL2GRdqYe6uDG9wzygAzOcYMhAOF2zgAgb+g2xVdiqerP3nvOw0BinVw6zVKnnqpbbdL52M0IPLeq9q206+ElKN4u5qPYO302UfLxl3Prlzz9wArKbzNOHS1G+dt+JzA0Fumu0tgXmkWKJUGDK2cbbHCDBOeWATywTmoym7NkeVSlh4OcY9HX+hIX/wNSXS97c3mLkqdkQGJeelRyYgbDPPnUqMVFWRSVasqstaRmnBhPw2/NrOukmREbOcbMdDxk4ypJyD5Gsakbo3YSs4TS3OxovDr3CBBjaNNP/kht/Peoso53LunOysuZW7hHhvFJGjtGOMSvJG3uWQqf/x/nRxWZ5TqycYN7215+hFXHFm1Tq7ECEq+5G5E8r43xjwIFHXBFZ6pHlWd5JvZ6v5RWOxnZO54xcHB7uJAoklIJVcKqhUHVyFG3vPTMlKxSzm5u7+cjdOFfBVwyKPQbYSnGC8pZmO2M88L7gK9MCg9q+zy8OuYkhZu6U/GIQ5yVQMEuYsnmuhlcew5rVOPiT8JVez3c11b13ZjL4UF/wAPE2CSJgABzOVYbVopq910FpjJ8WoT22f6CHCuwsXc67wsWI1MurSkY5425kDmSelNaztEcRxkdas+y9khXsdw5Le+IhDPFNAXVpAQ6ASYwCQDoOxGeex9tro6Tc2rHBcM6MY4eElJ2vkn2+W59LLo/DfjdzBbaygXNyzLjWBEyBQhPzGLuviG4CtyzUrHTtFR5yi4L4bWqyre6rdr+FkWTj8D28lvejXMIEkhn2BkMUhQmQBAASjRqSABlS2NwBVYduWC14pDIsbpKjLLtGVYEOdJbC45nSrHHoaAeUAUAUBl3wz8Rl0RxCKT4uHVpZseDUdolJO+NRySNs6BnnWjEqTptRLXQs6MMZCVbZu5r7r/ADtsZjVIfSyS7MTBL60ZjhRPHk+WSVGfTLCpeDf73vKPhHFvAytuaZ9GA1bnzsjeJRwXSS2zOrZXDorjWoPI7HKkHcHzFAdcCtp44glxKJnUkCQLpLL9EuBtr8yNj6UBI0AUBXe35zYToPnyqIowOZeQhUx7yD6AE9KAjO1fa24tXnSG2Nx3NvFMzAgBCzyBte+ThUVgq7nfltQ8ZXbiUxW0sqN3r6JJtR/5jlS2TjkCeg2AwOlXcYqnT5PMfM6taWMxqdfK8kn0K9vArVheR29tA8sRdZgryzkKwDybkyZOcZOM4wBiuanrTm3fM+04eNLC0IQUeTbbzEJ227OJCPjMGFjJAkUfNGo+F08gSRkctxXieurPabnFYeWvH7L2/Blo7Byh7GHHQMp9oZgawqZSNuEd6S7fMsHYi0SXiCsoHd21qDGOmZmwCPYkRH26kUVtZVaSktaMVsSNMdwASTgAbk7bVueRXJXyRRe3PZO04zF+6mj7+L5ksZV8Z3KyBTup9ux3HUHGMoy2O5sq0KtL+JFx6015mJrxi44c7W9yhMsZCYbkI+7ZV0kcxupHmM+7GVO5IoYxwVnn6WL92Xsz8Wg75CrozOoPMZ1gE45HS526ZqNN8p2LnDU3xcddZrPz9TNe08E8nEJICNBuJYlA+i3JY2yem+TjrnyqTTtqqxS4xzVWSllf5R9DWUdvwWyhhAZhkL4Bl5JW3ZsE9SDt7AKVKipq7PMFgqmLm4U7Kyu28lYsHBuKx3MfeR5xkqQwwysOasOhHlXtOamrowxWFqYapqT67rY1zroKP8LmDJw0YBY3LDf6ndsHHsINKn2WMJ/GiVbtRF3klnH53Kv7o1Zz7uQz6iosHZN9Be4la0oR/wB1+4U4t++uY7b/AJajv5vJgDiND6F8t9ikcotiry6ip7lm/gu/yHXAZBJPdSY+YywKemEXUwHqHkYe4eVXei4Wg5c58x4c4l1MXCknlFeL/wDCVaSSGZLmEBmRWR0JwHiYqWCnkrgopBO2xBxnIk4qg6iTW1FLoPSccHUcan2ZeD3dheOz/FPjNtHcGMxCQFgrEEhMnSWxsCVwcdM8zVQfQyl8P4OlzfQ3dlbRxQQzuzTa3TvyUeNzFGo0FQWH7w4LYONtyBpNAFAFAVz4Q1U8MvNYyO4k29dO3vzigtfJGBJyGeeBVA9p9dgrRV+Y4nAKkNyx0zn3Y3zXtLW1lq7TVjOK4ifHfZs79RtNtxC+XhaG6xFO7wQB1PjCyyxxCRwRhJQHJxkjIHLkL1XtmfKZ6qk9TZfLqLdwvh0cEYjiQIoyduZJ3LMebMTuWO5NemI8oAoBvfws6MqSNGx5OoUlT7GBB9lAUzhPHInmYX1zCt3bM0YjOEjRiDiVA7eIujDcnwgsox4iQJiGC3tYJ5DJ3neFpJpCQ7OxULsB6BVVF9AKWvkeNpK72FL7P2RSzhilHiWJEdfs4I2+6r2nG1NRfMfLMbWU8XOrB5azafaRvBrYCJ7OUBu6ymD9OJs922PLTlc+amubxVJ0arPs+gcfDSGBjJ7bWa6RrwW28M9hN4ljACE9YHzo96kMvuFapPZNFhShlKhPYvJ7O4R7B2rwLPaucmKXKnzR1BU+8gn25pVadpI8wcXBSpS3PwZYfgzvlS+0Nt8Ys4TGcjBMJbWvnqxIDy6Gt9Leukq8dtjLc4o0DtVZPPaTRRY1uhAycDpkZ9RtXtWLlBpGOj68KGJhUqbE7kL2A7MSWod5Qiu6oulNwAgO7HqzE5OK04ag6d29pP0zpKGLcY07tJt3fTu6lsKT8JHDY5ePW3IlbYSOOedLuEz5bkH3VuqytEr8DTU6yT3ZkzUI6UrPbqwLRLcRj9/bOkkZ67MCR69DjzFbqMrSsQNIUVOlrLai+3U9pxaximaYQgMpyWVWjlwAyNq+kCcfcRW6rSVRWZW4DH1MFUcopO6s0yzcB4VHbQiOPJGSxYnJZjzZj1JrKnTUI2RpxeLqYqpxk+qy2JcyM07T8cS4vhIh1xQ/4aHB2eeQgysp6qiKBn0esKzvySTo+Gq+MfUuv/wiZJv/ALmqy4A7g/F/5iSDL9oafurTbkZFi3/8lKXNl8Trs7O019cxxxs0rswQsdEeiFVUjVvyd25KfnVkqbkkjRLGRpTm2m23bu6est3AOyE0MYSa4hQ6nZtKliSzFubMoz4ueDn0qzp4qVOCikjiMboOli8TOvVnLlblbzzJSTs7CAS0skxO2nvUjH3ppP5nnXksVVlvNlHQeBpbIX623+ngNILYgEKLSAhSilrqSdgNOkYDaAuBkYyenKo5bkp8GrA8MtAMeCIRtgg4dMq42/mU0BZqAKAKApvwkcCu72EQW7QqmQ8gkL5cqwZFGkeFcjJO+4G1YyWsrG2hV4qrGpa9nezMRgYlQSCp3yM5wQcEeu9UlSGpJx5j6lhK/wBIoxq2trK9iY7HRo3ELQSbr3wODjGoIxTOf5wuPXFb8FbjM+YqOEzn9C5PvK/Vn8bG/X9ik8TRSrqRwQw35ehG4I5gjcGrY+fitrDoRV1M2kAamwWOOrEAZNAK0AUB4aApvZSMPccRuAveJLcLGuNOCIY1Rj4iM+Muu31aAcXfCbNny/DAzg/PFvCTkHOQwOee9DxpNWY3awti2fi94hHkJ9P3BiPyraq9RbJMg1NF4OorSpR7FbxViH4l2cieRZUnvYnjVgNds7oQ2MhgsQLDIBxmsKs3VVpkjR+Gp4CTlh1q32q7a38/WUy74jJHxCFSUkUL3cjpHPCR3p/d60mGfnJkYyME771FlTSiX2Hxk6lVNroduklbqMrfQumP3kUiSD+VSGU+0M2PtVqWcGmT5JqvFremn2EfPZATLEshhnic3FpJ/USXT+YBs5X6pWs4za5XeR6tCM70m7PbHtLrwX4SwCsXEIHt5NwZVUvbsemllyVzzwRt1NSFOL2Mp6mGq03aURDjPbqe4kKcMMYjQ4kuJVYqzfUiXbOOrHasZ1FE24fBzrZrJFX4dbTm8aa7w0768SqToZMLiNQfmadOQOuSd9601J6yyLPCYbiZ8rbnnzlkrQWQ3voNaMucZH/zXqdmYVI60WiJHZy0aWZnVZndizhyDpzyAXkuBtnn61nrytzEdYajKbbzbIePg7RXfxbvrr4s8TSRxpPIqgqQGQjO6nIPMVt41uNyE8FTVfVayauvQsHCuGaWDsqppXTFEuNES7Z5c3bqRtjYdSdMpcxYUqVnd5cy5v1E+1trqt2kX/Mg/fRnqGTxEexgCDSm87c55ioXpuS2rNdnqTHYOP4zfG5Rhogt1VVH0mn8ZyegConTr6VJoxsin0hW4ycbbLX7y4XHDo3cmTh8bknBfFux9p14P9zW0gHM3B7YbLw6M+R7q2xn18QNANprOcHAhtdJOB/hycD+bTJsBQEBfQXnD7mM2zWzfG5MfE1R0RnCkySq2T3WEALYGDjOCTQEtdcQupru0t5YWtULPK7JMrCXu1yEUphgNTKxyBkLjcE0BdBQHtAVnt92jFlauykd8/ghU43c9cdVUZY+grGclGLkzfhsPPEVY0obW/nu2mCouABucdTuT6nzNUUnrNye8+p0Kao04047EkiS7M2lvNdLHdsFgEbyuCca9JUBNtzkvyXc4wOdTMDTTbk9xzvCbGTp040Y5a179S3dpuXZziSuqxxxXKoigB50dcgct5DqY46ke2rM4cnKAKAKAp/bu6mV7WNLjuI7iVoJWATWAyMwaNn+a3h053+d54oBLh/BOH2o+Lpdypoz+7+OSAgk6j4Q4wSTnl1oCwQx6UDW2Hz1lklO3tbUTQCHEHuVBZri2hTbxNGxx72lAzt5UBU+JdolCFxxSeVQDvaW0LKT0AdkePOxG7fdQFG4Xx6L45NJLK2maOErJPJG5JTWGBdAIwwyDpXOOXoNFZN2sWmjqkablr5X3voJeFw9+xBBCWyY9skjE49oRfyrS8odpZp61d23RXi/0JDiXDo500yoGHMeanzUjdT6isYya2G2pSjUVpI54baPENJmeUD5usLqA9WAGr30lJPceU6bgrOV+si+E3nc2Usj+JomuS+OrrLIW+8/3rOSvK3UaKU9Si5PdrX67sgOxvbeWebu7hQA5xGyqQA+M6D7R7/vrOpSSWRFwmOlOerU37C/1HLYje0d20VtK6fP04THPW3hTHrqYVnBXkjRiZuFJtbfiUvsd2aube+V5NwYmaRt8ZfOFJPzmyATit1ScXErsJhqtOsnLmzfWWa5vFHEo1YFR3DqjHYM7OpKg+elAefWtaXIJsppYlJ83jf0LBWolkd2inVLabUQMxSgep0NsPM1nBXkjRiJJUpX5mVyx7NovxeI/wCZL3bOw8LrHFEgcKw3wXCD7ZqdhI8bVtuRzHCCutH4Bz/rdkuh2z9S9JAV+ZLMn9MsmPuLEflVy8LSe4+Zw07joZcZfrSfmOH4ldqDpuNWx2kjQ/nHoI9oNaZ4GG5ssqPCfEJpTjF969T3s5NfT28VyFXTKgbCXcuoZxsEuInTI6+LzqsO4Qy4nd3MV7ZOVup3VpR3DLaFzG6YZ1aFlACsEGXCjYjNAWuaxkuxHJJHJaTQvribVG/NcMGCkgqykqV9hBzuALEKA9oDH/ho4irzW9uEIeLMxcjGzKyBUyPEDnLEHbAHsi4uajTtzl9wewzq4pVE7amfS73X/pQM1Tn0M0v4IOz0bhr2RQzB2jgzuFAwHcfzFsrnoF25mrjCUtSF97PnnCDHOviXSX2YZdu9/D/01MCpRQntAFAFARfF+ztrdEG4gjmKghe8UNpzz055ZwOXkKArVxw79ksJrcsbIsqzwMdXdBiAskLN4gqsfEhONO4xjFATHHOIRI4R7iQOdxBANUrgeiKZNOeo0j1oCqLfRXIWeCGNQwyksgE02CP/ABNSoQfVuXSptHCa6UpPLoOY0jwi4icqVKHKWV5ei2966jhuHqzB5NUrjk0rFsf0g+FPsgVOp4enDYjl8VpfF4nKc8uZZLw+JA8Ps4i91bsquizCQKwBC94ofbP8+uqHHR1Kz1T6twVr/SdGxVTO2XdsEVnEXE2VyFE8Efdk7AsjMCo6Zwc49lRrXhcvFJQxLT/qSt2FgmcgZClj5AgH/UQK1olybSyVyL/bOtmijR1nxkrIhAQHkzkeEjyCtudvPGepbN7DRx+s9SKet0rYe2IjgHdaXwx8Ujr4Xkb5xY9Cx9ApyAM0abzFPUprVzz3ve/1OeKcHX4uUgRUZGEsSgADvFOoezOCD7TSM+VdirQXF2gtma6yOj4ukr5OtCRkRPP3RBxg96jEOuCCPDqU8+ZrLVaRoVZTe/qvbvXpc8s9Vzcgl1kjiOt2T/L7wf5ccX1gnz2PVtPLAAPkxEL1al27pd19yXVv6SU4pxDuhqllWFM4UKNcjnpgEHf+UA+2sYxvsVzfVq6ivOVkNYr+3vtdvJHIrAatEyGNyM4Dp157ZG9euMqeZqhXo4pOHn8BK2t5rZ1V55ZVaREiBKYwdyJDp1Eqqs2QcEUupLYhGM6TScm1dW2el91yN4q/e8SgguGKouuRV30u2QI1G25woJ9Sw675LKDaNNV6+IjCexZ+nz2FgjI/aS55m2bH/mDP/arDRVtZnJcPE+Jptc/wZY6vD5eBNGeof/BnI4hePu5Bbh3a3lbA1RsxJABOoKGLBSRgrjHSqGrq671dh9VwHHfR4ccrStn88/OS3ZAd5E1y28kzMWPkFZlRB5KoHLzLHmTWslk/QBQBQGb/AA08MQwQ3OP3kUgTP8kmxB9NQU//ANrRiY3pMtdCVnTx1O292favXMyiqSx9LNm+BycHhqoD4o5Zlb0JkLj/AEup99X1J3gmuY+V6Qpyp4qpGXvPxd14F5rYQwoAoAoAoCrdvpO8hWyTeW7PdgfViBBmc45BU2z5so60An2dnhtrlrP4sLeVg0qOGLi4QHTqMjAM0oGNStkjI3I3oCq8Kh0TXqgARi7l7sDkBhS2Ptl/zq1wN+L7TgOE2p9MVtuqr+PwsSdTTnSr2MqjiF6DsdNud+qhG3Hpmue0lfjdh9d4EtLAWvv+LIbj9qLuOS4b/LSSGKAqea98glkU+bE6QfJc9aypYfVw8qjRqx+l1W0xSwsHyVe9uez8tvcSPCLy4hm+LXOZELMsE5xlsKGw4HXTnxfymoElFq67jrKM6kJ8XUzW5khfSmBGZU7yWWRVRR9J2ISNfQAY+415FazSM61RUISnv+bCvaWzvuHwm4mEFzAoHeGLMTJkgcpGYOMnG2DW50FuK2GlJ/1pPqE+DcfguhmJ8nbKnZxnzB6eo2rRKDjtLWjiadVcljq9sIphiWNJB/MoP3Z5Vim1sM504TykrkPxnj0drC/cR94Yhusa+CPOAO8ZRpTmNuZ/Otsacpu7IlfF0qC1Y7eZEk/CI+Hz8Nu7mX4xPPcaDJjEaJJE4VYlzgAMyHVzODyqVGKirIoqtWVSWtJkh8Ls6w3PDZc4YyyRH1RwuR+LBrGorxZtwc9StF9gxu49U0H8veP/AKdP/vqGnkzoZq849r+e8im4aLqW9XOl0a3WN8ZKMid4pGempzt13q3wFFVKEk95884VaSqYTSdKcNkVsJDgPB5kkaa5kWWYoI1KLpUICTn+pjufZipuFwioXZzenuEEtJ6sUrJeL+e8nqmnNkX2pYizuSDgiGTcdPCc1pxDapytzMnaMUXjKSls14+aNTtwNK6eWBjHljbFUZ9TGvCOGLbqyIfAZHkA+rrbUwHmNZY+mcdKAf0BB9s5AtpKxzkaCmkkHvNa93jBH0yu3UZoCaBoDLfhj44rCO0QhmDiWX+QKDoB/mYkHHkPUVFxdRRp23svuD2DnWxSqW5Mc2+ncjNKqD6FmWDsV2pawmZiGeCTHeovMEcpEHVgNiOox1AFTsLiFHkS2HL6e0PKv+/orlb1zr1Xiuo3HgvFEuYUmi1d24ypdShI88NuB/fnyqzOH2bR9QBQBQBQDcWad4ZdI1lQmrrpBJwPIZOTjnt5CgKf8JCMz2IicxypO0gcAEqixOr7Hbcui77b1to0uMnqkDSWN+h0HVtd7Eun5zIyytViQIucDOSSSxJ3JYndmJ3JNXcIKCsj5piMRUxFR1Kju2L1kaCM4r2etrhlaaFXZeRI3x5HHMeh2rXOjCbvJE3DaRxOGi40ptJ/Pf0jTtlCo4fcKFACxHAAwBpwVwByxgVhXiuKa6DdoqpL6fTlfNy29e0OMgHuH+rPER9rMZ/KQ1y0d66D7vW/pfSvT4gvFEj4rw6NxkO8p36OUKRn25Zq20FtZX6VnlGPacf/AFG8YKwW9qpI71mkceapgKD9ps/ZqSUx524trNuAQXncIk/c2ywvH4XVsKNOoblQNex8qBO2wgrThUTdn5L+S6unlKsulp37tX7zQAF21ZGOeRvWOquY2uvVas5PvZMcUvYvkirRxrGHWOPSu2XWfS7HzJKM29ZGorPwgcaEvBODqp8QDDrkGFRGd/bigO/hg7Ri4i4VIreMwd8y+TEqAT9pHHuoexdncuAfVNE45GGQ/e0JFQNz+ec6pO84vofwOuBQYkum+tMv5QxDeug0YrUb9J8i4az1tJavNFExVicgFAJW9jJdyPBGQsajE8hAYjUNkRTsXKnJJyACNjkVBxWI1eRHadPoPQ30j9/UbUU8rb3183zuLj2b4CLRCgnuJgcHNxKZCMDGFz80egqrO6JigPCaArt4BeTog3t7eQSSN0eZPmRjowRvGx6MqD62AKT8JXbG6juXtIJFiRURmdBmTLZ8OTshAGdhnDKciouJrukkltZeaF0VHHSk6jajG2zf0X8+szjHPckkkkkkkk8yxO5J8zVTObm7s77D4enQpqnTVkj2sTeOuE8O+M3ENvy72RUJBwQvNyPXQrVJwsNaor9ZUabxLoYOUltfJ7/0ufSNvCEUKoAVQAAOQA2AHuq5PmopQBQBQBQHlAUf4TrXStvdIcSRzRxH+aKVwrqR7dLZ/lrdQk41FYrtK0IVsJNTWxNrrSGlXh8vCgCgIftif8Ddf9GT/bWmv/Dl1E/Rf85S/wCS8xp2kT91GOeJ7b8pkrlY7X2n3rELkLrj5oovwnXzRX1u6HDxKsinyYSEg/etSKH2Sq0o/wB4l0DP4V+1S8QuopY/mC3jGn6rnLOPXBOPdW4rBPjnbDv+EWdjjxQyOznfGACI8ee0j59goCL+Usn7O+IY8Hxjv85/k06ceWfF7aA5ue08z2EVidoo5Hl25sW5A+ikuftelAMrrijyQwwn5kPeafPxsGb+woBtNcM+nUxbSoVcnkozgD03NAbvwdv3dqTzMGPfpjP9gfuqDLedRRfJh1eg64Ex727BOwmXHpmCI/3q+0Y70e0+T8N4KOkk1viiYqyOOA0Z6tpPdgdPcSY+d382vzzr8OfsaPdiqPEfxZdZ9P0Rb6DSt7v/AL4lmrSWIUBRO3VheLaXEovW0RK0ndoixF0XxMjSLlhlAwyuk5xQFhvuH4t1jt5haRoPnIkZ0xgcl1+FMDfODyoD56LEs7F2k1SSNrc5ZwXOlmPUldNUuKkpVHY+l6EoSo4KEZKzd2+15eFgqOWwUA74NxD4tcwXGCRFIHYAZJXBV9I6nSzYFScJNQqZ9RTaews8Rg3GCu00+7b4Nn0Fwnj1vc5EEySkKjkIwOFfOnOOWcHark+bklmgPM0AZoD2gIntJxA28XfZARHQyZ/hlgrY9Rq1fZx1oG7ZlR49xM3skaorLbRP3mphpM0gHgwp3Ea51ZOCWA2wMmdhsNLW1pI5XTmmKXFPD0XdyybWxLr5/gFWhxAUAUBEdrQDaSq2cPpj2xnxuqbZ/qqPipatKT6C20HSdXSFGK94T4z82P8A68H/AKq1y8fU+619i615mYfCuf8AGr/0U/3NUij9kptJ/wAbs9SmaTW4rg0nGcbf/v6GgFXtHEayFSEYsqt0JXGoD1GoffQCsnDJlkSIxsJH7sqmPE3eAGPA/mDLj20A2MTZIwcjOR5Y55oDzQcZxtyz60BuHYWfvbG3ZuaBlH2Sy/7cVCqZSZ0mCevRi3u/8JLg5/xV2P8AoN96Ff8A2VdaKf7trpPmvDyNsVTf+1/Am6tThAoBOzv3tJmmRGkikAE0aAa8jZZI8nxMB4SvUYxuuDAxeHcuXE6nQOl4UFxFZ2jufM99+h8+59dyQ7Vdt4VtDJbzqsgeE4cFW0d6nejDgEeDVVc4SW1HZQxFKf2Zp9TRdUcEZByKxNxWe3l6pt3tVYd7cIUx1WNtncjyAyB5sVFbaVJ1JaqIOkMdDB0HVl2Lnfzt6DHOL8QuPFbPczSwodIR2GMLsA2kDV781UYvETjUlBZJNo+h6B0ThqmEo4qpG8pRjLPYm1fJetyMqvOrtYKHoUAUPCx/Bxx6KxvGabCRToEZ+iOrEoXwNlOWBbptmrPBVrrUbOM4S4BqSxFOOWx28/16Dary/iaFm79EUqf3odMLt84E+HbnvtU85IzG6+E24hPdq8F0i7NciORM+LBOhTh8LuSux6VoliIRkolrQ0PiatCVa1kldXWb6l8e65ovCOFtqE81wbiQjwEeCFQR/wAqNSRy+mxZtzggHFbyqJugKf2/vgypaKTrlZHfH0Yo3V2LeWoqEHnlvI1vw9NzqIq9MYuOGwsm9sk0ut+hF1dnzO4UPAoAoCv9s5QI4UP/ADLmBfufX/ZKhY92os6XgnS19JQfNd/D4j66g1gDOMMjfhYN/wBq5pOx9pnHWRSu2XBBLDxK6bdoPicUf8obS0nLr4xz5DPpUuj9koNIyvXfRY44X2LWTs1LcouZjKZx56ImMZX2BTI1bSCTHZjszbHs1K9wyxGZmlEhxkMh0xAb750kaRudZoCJTg091w60te4jt0gzJrkJMjuxJbwr81SCPnb7CtUq0UT6Wjqs1d5D9IbiDiS8SuoEuwiAabfwFCqhVZUbOrSo5A+u2KRrRYq6PqwV1n1CPYbgsU6cZv8AC6Sl0kUZxqUNqcllz4dtIH2vLfaQBi/Zcr2X78r4zci4zjfQf3IHs+l76Amvg2Qjh8WepkI9mtv/AJqHW+2dFo9fuF2kvw0EXtxtsYbf34aerbRP2ZHz/h+v3tF9EvgTlXB88CgCgPGXIwdx5Glj1Sad0NLe2miXRDd3EUX0YwY2CjyQyIzKvkAcDpiocsFTbvmdBT4SYuEFF2dt7Tv4MUt7RUyRqZm3Z3Zndv6mYkn0HIdMVIp0o01aKKjF42tipa9WV387EZzxr/iJf6z/AHriMb/Hn1s/T/B3/ScN/wBcP8UMqjFyFAFAFAFEeWEVtUByEUHzCj9K2OrJqzb7yPHB4eEteNOKfOkr+QtWu5IJrs32gurdkjgnZI2YDQwDoMkfNDfN9i4FTqGKndRee45rSug8K6VSvBarUW8tmSvs9LGhXF9duMG6ZR17uONSfeQxHtGK6j6BDnZ8KlwpxEo5Qiu/1G9taKmSMlmwWZizOx82ZiS3vNSqdKMFaKKLFYytiZa9WV387FuF62EUKAKAKArXbbYWjHkt3ESfaHA/MioGkVekdXwOklpFX3r4xJhmA57dPfXNn2W5DrdxRSX1tdP3dvfxDRMw8Ecyx6CGPIZARhnqMVLoyvGxQ6SpNVdbcxfsV2lhteEJZgC7uB369zAdakNI+C8gBRFIOfEc46Z2ra5JbSFTpTqO0Vcjez3Z8wxRfGpe9MK4jU/5UO5JKDkWyTlzv7Ki1Krlki7w2CjS5c834I44h26tkbTHrnbr3K6h+LkfdmvFSlvM54+lF2jd9Rxb9uEI1SW1zEg5yGMlR7SOVeulzM8jjltlGSXPYWveFJcK1xZTCKSRGRnTdJFYYKyr12PMjIOPKkajhkzGvhaeIWvB58/qPOLccuLjhx4b+z2gJWOISLIhhVVZfF0PJfm8638bG17lYsBX1rWHEKLAkMKHYYUZ+qi5Yn3D72FRXyrsvklTjGC6jrhrE3lxvssVuPYS0xP5Y+8Vc6KXJkz5tw+nerRj0P4E1VufPQoAoAoAoANAZjxr/iJf6zXCY3+Yn1vzP1Twd/0nDf8AXD/FDKoxchQBQBQBQBQBQDnhn+dH/Wn+4Vto/wASPWiFpL+Trf8ACX+LNSrvz8lLYFAFAFAFAFARPavhhuLSWJc6yupMbeNTqX8wB76014a8HEsNF4r6NioVXsTz6nt9SGubtrvh/ew57zCuByIkjYEqfepFcvbVnZn3SU+Pw+vDbt7UOLLtPayRCRpY0yBqR2UFW6hgd9j6Vi6ck7IzhiqUoptpC8PFlk2tkMoz84DREPUsw8Q/oDU1bfaMlWUv4av4Lv8AS523ChIQZ273G4TlED08H0iPNifTFNa2w94nWd5u/Ru7iQSMDkAPYMVgbkkj0ih6QZ7Pd3I0trJ3DPu6FdcTHz0ZGG9QRWzXurSzIv0bVlrUna+7au7I7kN8vIW03r+8iPvGXB9xrzkPnPXx691969SP4lO8Qja4KtNM6xBYwdKx6tThdWSxYKATjclRjArZCOu7R+WRcRVVCHGVmvgorN/PUWXg1oyKzSY72Ri745A8lUHqFUKueuM9a6TC0FRpqJ8Z05pN6Qxkq27Yl0fOZIVIKcKAKAKAKADQGY8a/wCIl/rNcJjf5ifW/M/VPB3/AEnDf9cP8UMqjFyFAFAFAFAFAFAL2DhZYydgHUn2AitlJpTTfOiLjoSqYapCKu3GSXW07Gh/t63/AIq/n+ldj7Twvv8An6H5xXAjT39tLvh+Y8/b1v8AxV/P9Ke08L7/AJ+g/YjT39tLvh+YP29b/wAVfz/SntPC+/5+g/YjT39tLvh+YP29b/xV/P8ASntPC+/5+g/YjT39tLvh+YP29b/xV/P9Ke08L7/n6D9iNPf20u+H5g/b1v8AxV/P9Ke08L7/AJ+g/YjT39tLvh+YP29b/wAVfzp7Twvv+foP2I09/bS74fmKlxqaOBzPayIUMiyyxZIOobM8YA31IWBU+hHKq3FVcLUetCau92fodroLA6dwkOKxWHlqxzUrxdktt7SvsyWRa1t4mxIFRicENpGT5EHGar7tZHXqMHyrIQ4Xed60xzkJK0YG22lVz/qLc6SVrGFKes5dDsSFYm4KAKAKAjhxiMQtMx0IrOuT10uU289RGw9ay1XexqVZaut02IvhNzA8vxq4dBLgiJDuIUPu3kPU9OQ9bPB18JSV5TV+30OI4RaK4QaQqOnSw8lTXTHP/wDWz5e4nv29b/xV/P8ASp/tPC+/5+hyn7Eae/tpd8PzB+3rf+Kv5/pT2nhff8/QfsRp7+2l3w/MH7et/wCKv5/pT2nhff8AP0H7Eae/tpd8PzB+3rf+Kv5/pT2nhff8/QfsRp7+2l3w/MH7et/4q/n+lPaeF9/z9B+xGnv7aXfD8wft63/ir+f6U9p4X3/P0H7Eae/tpd8PzAePW/8AFX8/0p7Twvv+foP2I09/bS74fmKBxWQNNIynILEg1yOKmp1pSjsbZ+hNCUKlDR1ClVVpRhFNczSV9g1rQWgUAUAUAUAUAUAUAUAUAUAUAUAUAUAV6meNXWZI9le0K23+GuDpjz+5kJ8IB30OemCTgnp7qsoPjY6y27zisRSeBqunP7D+y/g+ryJjg8oivriLbTOFuIj0Y4xJg8jyBrOSvFPmI1F6leUd0s18SzVqJx7QBQER2i42ttH0aV8iNOrHzPko5k+7mRXq53sRhJyclThnKWSXzuW8z+JJCqCaQyaM6RsFUkkkgAbtknxHf2VHrYnWuo5IuNH6HVC06z1pLZzLq6el9iF6il4FAFAFAFAFAFAFAFAFAFAFAFAFAFAFAFAFAFAFAFAFAFAFAFAcSRhhhgCPI1lGbi7rI1VaNOtHVqJNczGzcOXYoWjZTlGVm8J9BnAqRDF1FtzKqvoHCTjyFqvc035N2LBw/tfcRALPF34A/wAyMgMf6lO2fZW9VKUt9iqqYLG0MnHXXPHb3P4XJKPt5AecdwPbEf8Asaz1VzrvI6qVN9Kf4WNrztozDFvAwJ+nN4VH2Rlm9m1YSnTjtd+o308Piq32Iaq55ZeG3yK+VZnMkjGSRubHy8lH0V9BUWrXc8ti5i+wOjaeG5b5U3tk/JcyO60FkFAFAFAFAFAFAFAFAFAFAFAFAFAFAFAFAFAFAFAFAFAFAFAFAFAFAFAeV6eI6rEyWw8rJHgV4eBQ9CgCgCgCgCgCgCgCgCgCgCgC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7" descr="data:image/jpeg;base64,/9j/4AAQSkZJRgABAQAAAQABAAD/2wCEAAkGBxQTEhUUExQWFRUXGBcYGBgXGRcbGhsaHhkaHRofFyAYHSgiGhwlHBgXIjEhJSorLi4uHR8zODMsNygtLisBCgoKDg0OGxAQGywkICQsLCwyLCwsLCw0NCw0LCw0LDQ0LCwsLDQ0LCwsLC8sLCw0LCw0LCwsLCwsLCwsLCwsLP/AABEIAMkA+wMBEQACEQEDEQH/xAAcAAABBQEBAQAAAAAAAAAAAAAAAwQFBgcCAQj/xABIEAACAQMCAwUCCwYEBAUFAAABAgMABBESIQUxQQYTIlFhcYEHFBYyQlKCkZKh0RUjU2JysSQzorI0Q3PBY5OzwuEIJaPw8f/EABwBAQACAwEBAQAAAAAAAAAAAAAEBQIDBgEHCP/EAEQRAAIBAgIECwQHBwUAAwEAAAABAgMRBCEFEjFBBhMiUWFxgZGhsdEVUsHwFBcyU5LS4RYjMzRCVLI1YnJz8SSCogf/2gAMAwEAAhEDEQA/AKjXOn2EKAKAKAKAKAKAKAKAKAKAKAKAKAKAKAK9R43bMjuHXLSO7E+AY0jyz/3xg++pVeEYQS385R6MxNbE4ipUb5CtZc1/jZJ9tiRqIXoUAUAUAUAUAUAUAUAUAUAUAUAUAUAUAUAUAtZRhpEU8iyg+wkCs6SUppPnRFxtWVLDVKkNqjJrrSbRfPkvbfUP4m/Wuu9kYX3fFn59X/8AQ9Pfex/BD0D5L231D+Jv1p7Iwvu+LH1h6e+9j+CHoHyXtvqH8TfrT2Rhfd8WPrD0997H8EPQPkvbfUP4m/WnsjC+74sfWHp772P4IegfJe2+ofxN+tPZGF93xY+sPT33sfwQ9A+S9t9Q/ib9aeyML7vix9YenvvY/gh6B8l7b6h/E3609kYX3fFj6w9Pfex/BD0D5L231D+Jv1p7Iwvu+LH1h6e+9j+CHoHyXtvqH8TfrT2Rhfdfex9YWnvvY/gh6EdJZ8PWf4uzBZcAhWZxnPLBOxO3IVqejsEpajWfWyauGfCaVDj4yTjzqEH8CR+S9t9Q/ib9a2+yMJ7viyH9YWn/AL1fgh6EZ2m4FBFaTSIpDKhwdTbE7A7npmtVXRmGpwclHNLnZM0fw303i8VToVKq1ZNJ8iKyfYM+xHZ6GS0WR1JZ2c82GwYoOR8lrzD6Po1qUZVFn1s26Y4YaT0djqtDCTSimv6YvPVW9omIOB2TsyppZkwHCyElc5xqAO2cHn5VsWi8G8kvF+pCnw84RwipSmknsbpxV+rIW+S9t9Q/ib9a99kYT3fFmv6wtP8A3q/BD0PfkvbfUP4m/WvfZGF93xZ59YenvvY/gh6B8l7b6h/E3609kYX3fFj6w9Pfex/BD0D5L231D+Jv1p7Iwvu+LH1h6e+9j+CHoHyXtvqH8TfrT2Rhfd8WPrD0997H8EPQPkvbfUP4m/WnsjC+74sfWHp772P4IegfJe2+ofxN+tPZGF93xY+sPT33sfwQ9A+S9t9Q/ib9aeyML7vix9YenvvY/gh6B8l7b6h/E3609kYX3fFnv1h6e+9j+CHoUbicISaRV2CsQPZXK4mChVlGOxNn3nQ2IqYnR9CtVd5ShFt7M2s9g2rQWQUAUAUAUAUAUA54Z/nR/wBaf7hW2j/Ej1ohaS/k63/CX+LNSrvz8lLYFAFAFAFAFLnoUPAoBOOdWJAZSRzAIP345V5rJmx05RzaKz8IHAhPAZEXMsQyP5k+kp89vEPUetQ8bQ4yF1tR0HBrSrwWKUZ/w55NPwfeQ/YbtYxdbedtQbaJzzz0Rj1yORPs3yKi4HGOT4uptLzhTwbhh4/S8KuTvXN0roEG4w5gv7SViTFrMZY+IoJANJzzxld/JvSsnVbhUpy3X7jVT0fGGJwWNprKbjfm1l6nEvHmTh9rbQH99MmCVOCAzlQB5MxyM9N/SvJVnGjCnDazOhoyFfSOIxmJ/h022773tsWKBYOE2YzgudzjZpZMb4znCj8h685TcMLSu9vmykUMTpzHasNmfVGPz3jKz4v3YF5fyYZwe4t1z4EI+dp+sR9JuQ674rWq2quNrOz3L53kqWjniKjwWjo6yj9uo8rvr3RXNv7CV4Hxqe4PeGFYLfBIaRsu46YGwUdcnPpnnW+lVnPlWsukq8dgMPhf3canGVOaKyXbnfsF73tbZxbNOpPkmX/2A4r2eKpQ2yRhh9BaQxGdOlK3Tl52GY7fWX15APPu3/Stf0+hzk18E9KpX4rxRL8H43BdAtBIHA57EEe0MARUinVhP7LKfFYGvhWlWja/V8CQrYRAoAoANAZjxr/iJf6zXCY3+Yn1vzP1Twd/0nDf9cP8UMqjFyFAFAFAFAFAFAOeGf50f9af7hW2h/Ej1ohaS/k63/CX+LNSrvz8lLYFD0KHgUAUBUe0XA7dnaSS+mhP1TONI6bK24BPQGoValBu8ptdp0Wj9IYiEVCnh4z/APpdvtRWpra4Te24h8YUYGlZyHH2WcqfcfdUOdOss6VS/Rc6bD4zR0+RjsEqbf8AVqZeo1tO2d5Hn95r6YlQHB9caWH31HWkK9N2kW8+CGicXDXoXinvi7+ZH8X4jE5E0cLW8+fEYThGHVhjBR877c+vnXk8RCotaPJl4HuE0NicJLiq9q1F5ZrlL9Bb5W3gkibvNWhWG+cOpI2lxsSOh51lHHzsm93ia6vBLC606cFaMs1/ta5nu6iHjzj6hztg/NwdsH023qDKdp60TqaOH1sMqNZXysxe9vTPK8pypYjUM4ydChvslgTj2Vur1nKbkt6K7ROjVRw0aNRX1JNrvyJPsP3cdyrTN4Ykkk333VdsewEkeyt+CnF1daW5FTwnoVKej1Qoq7nNJ26flIQ7ScUe7kZ2yByRfqpnl5ZPWtOIxTq1dbcthZ6H0HDA4Lif6pW1n0711bkMpJ2aQSMRI2oFu8GoNgbBhkZHLbl05VrVduevLMmS0VTjhvo1B6keeO3v5xXi/F5Zd5pHkHRfoj2KMKKynXq1nmzRh9E4DRsNanTz57XZJ8E4fZsAbi8RB9RAw+9nXH3D31Jo4Wi85zKLSOn9JxusLh2lzyz8EzQuFdnbHQrxRxyjmHOJM9c5ORmralhqKV4pHA47TOk6k3GvUmnzfZ8FYnY4wowoAHkAAPyqUkkU0pSk7t3OqGIldXCxqWY4A9CSSTgAAbkkkAAbkmsZyUVdm6hRnWqKnBXbHVj2fvZsOzRWyHkjKZZftaXVUPoNXtqtnjpX5KOxw/Beiofv5Ny/22S8U/gMOL29zZeO5McluSAZ41ZDGScDvUZm8JJA1qdsjIA3rOjjG3aZH0hwbUKevhm21ufwat3eJnfGv+Il/rNcrjP48+tn3rg7/pOG/wCuH+KGVRi5CgCgCgCgCgCgLP2H7KS3kneA93DGwzJjJLDB0xg7EjqTsPI7gT8Nhm7TkctpzTUaanhqau2mm+a68/I1mPshbacOHkPVnkfJ9yFVHuAq4lWqPNyZ84paMwdJWjTj2q/i7le7U8J+JATxFzb5VZo2Yv3YYgLJGWy2ASAwJIxuMYOd+HxMoySk7oq9LaDo1KTnQioyWeWx9nPzCdWxwQUPBpxSzM0ZQSyRZ5tHgNjyBIOPaN6wqQ1la9iRhq6oz13FStud7eBV5Pg4t+ayzBtzkmM5PrlMn76hS0dSltb7zpqHDLH0rJRhZbtWxV+PdkjACwuIJFHR2WN/T5xwfvFQa2j9RXjJdp1GjuF/0lqFahLrinIrUTKd199Vs1JZSOzwsqMo61JWT7DusCSFAId79LOVOPdW3Vy1d5BVaz41O8Hbs+djF81rJt7q5yyA4PlvXqbjdGmpThU1ZPc7r4HEmTjmM/28z+W3rWatE1VL1LLYn5bbvryVunM6llCjLHFYKLlsN9WtCkrzdj0vtkDPkKKOdmHUfF68FfmJPhJsyB8aa6U9dAj7v2dWqfSjhf6mzldIV9PK7oxhbx8cjT+yvC7SNDLaHKSY31swOPQnAPntmrrD06cVensPmWlcbjK9TVxf2l0JeSJ2pBUhQHfBbTvb+INukMby4/8AELKkZ9cDvT7SD0qux03lE7DgtQi+MqvarJeN/gaABVcdiMuMW3ewvHoRw6lCshIUgjBzgHO3SgMj4h8Ft7HHrSeK5cDdSrRs2B9FizBm9oX21Dq4NVG5XzZ0WB4RVMNTjRdNOMUkrXTsu9eCKQjZ6EHJBB2IIOCCOhByKrJ03CWqzt8NiYYimqsNjOqwJAUAUAUB4zAbk4FeqLbsjCdSNOLlN2S3vIXu+HXCRd40EsaEhRJJG6ICxABZmAAXJHiO1SoYSprK6yKTE6fwkac+LneSWSs83u3fKPovgthHBBHDDju0UKu+c+ZJ6knJJ6k1bnz1tt3bux9Q8Kt22a9MUscFtFNE8bK370iXJBB0oU0tgchrBJ8q9W0xmm4tLbYr1ncrIiuhyrDIyMH2EHcEciDyNX8JKSuj5LWozozdOas07C1ZGoKHtipdt5JXQxJbyOvUpOseduoByw9CKh4hyaso37bF/oeNGnUVSdWMeuDl6LtuZe8DI5VkaPqqOpVgPeBqHrVBXg4vOLR9b0XiY1Y2jVjO3MreQY8hkkgAAZJPQDHM+laUm8iynONNazLbwrsA0iCSeRoWIyEUAlfLXnbPoOVZ66jla5G4mpVeu249C+JC8e4LJaOFk8St8yQDCt6H6renXpWLimro2xquMlCptex7n+vyiMUYrFtm+MUlZHLjY49a9Tu8zCUGoNR338T1VwMDlSTue06agrLYL2do8sixxjU77AdPMk+SgbmvYq/UYVZqGcVeTyXzzc5p/Buy0EMehkWV2Hjd1BLeeM/NXyA/vRze7Ixjh425Wbe1sz3tJwX4pP3a57pwXjz0Gd1yeZG3uIrKfKWsasOuJm6O55r4oZcP4TLcTKsOS4IYctKY+k+QcD7yfWt+FhObtBdpV6exWFw1JyxE3nsireXxNS4LfJbKYrm5tO8GCShSMnbGXGQM7DfA9lX1Oapq05K/cfKcXQnipcZh6VTV6U5dzLHFIGAKkEHkQcg+wjnUhNMp5QlF2krM5uJggzuSSFAHNmJwqr5kkgCsak1COszdhsPPEVVSpq7fz3c5L8N7LXCyGY3RhcqFKRJGy6Q2cM0qksc9VC8/Yapq9Z1Xc+jaL0bHA03FSu3m/wBC3oDjff1rSWZ1QHhoDG/hI7FLbLJexzSMZJwZInCaf3j4/d6VBBUnODnIB9tRsTSjKLk9peaF0jXpV4UYu8W7W69/ZtKLVMfRQoAoAoDSvgl7MK4N5MobcrACM40nDSb9ScqPIKT9KrfCUVCOtvZ8+0/pGdeu6MXyI5db392xFm41GLriMdnMuqCOD4yyEHTK/eaED7+JUwW0nIJKk8hUs58tkUYUAKAANgBsB7B0oDugPDQGYwxqt1fKh8AuScdAzRRPIB9tmPtJq1wLfFvrOC4URisXFrfFX738B3U05srPbq1R4lL3ZtgpPLJD56FVILY9D1NRMWouOctUvtA1alOs1Cgqre5rZ22dukym6C94VB71Ryk0sufc4yK5+tFRfJlc+vaOqSqwSq0OL6MhNkGx325AZ67YA9fKsFOcuTclPDYek+NUUmub5zNK7J8AW2CyTY798YHPuwSAAPXJGW93Lni+ZGUFfl1Nu5c36lpjkDAMDkEAg+YPKsSQmmroa8U4dHcRNFIMq2ORwQQcgg9CCK9jJp3RhVpRqRcZGbcc7Jz2+SoM8X1lHjXf6Sjnj6w+4VlaMtmTNCnUpZT5S51t7V8Svd+v1h79j+decXLmNscTRlskhzYWzztohQyE7eH5o/qbko9teqm9+Ri8VB5Q5T6PU0/st2dW1QliGlYeNugHRV9B59fyGLe5GdODvrS2v5sTU0wX5xxz/IEn8gTXiVzZKSW0rHHLcXymIAI6DXGxPJ/CAp9CTKpH8lbFydpCm3VeWTWafT83RmyuyByusMdnUMwBI2wwB3wc1mpzjyL2RqlhqFdcfKmpS5nz7N5N8NsrEovfXciOQCVWEhVPkWKsD7dqlU6WFa5U8zncZpHTtOTVHDJRWzY8vncaJ2P4NDbxsYJmmSQg5LKV68gowDvv7KuMNShCPId0fPNL4/EYqr/8iCjJdFvnoLLwGPXfxgjKxxSSj+vUiL/paWtGPlsiWvBWhFupVe1WXfm/JF+FVp2Z7QHhNAVrifawJKlskb/GZW0xrKrJGRuWfXgqwUAnSpLHYYGcgBpxfsSbxVF3dzSMpLL3axxxqxGCVXSSds41sx3O9YyipKzN1CvUoVFUpuzXb5mZ9sOx03D8MW76BjjvQukoScKsoycZyAGGxPQbVXV8HqrWgdjorhDx01RxGTex7n183zsK9UCx1FzyhkAoDdfgxu1k4bb6eaL3bDydCQ2f7+8V0EGnFNcx8lxUJQrzjLbrPzLFJaIZFkKjWgYK3UBsah7DhdvQVkaBxQBQCF4HKN3ZUPjwlslQfMgbnHPG2fMc6AzXjXBjw2SArNLNHczNHJ3uksJmVn7xSoGAxVsrjA2Ix1mYSs4y1NzOd0/o6nVoyxCylHxXzs7h7VscCUztVwGIF7mRLi6c5wgfSiLjblgqox0yc1AxGHhnOScug6fQ+lcRC1CjONFb5Wu353Zm81wrtqjQRofo6mb823qirODfJjbtPq2jIYmML1qvGdOrZ/Anuw/DlmulLfNiHeY6FsgLn2ElvaBWtZRbJlRa1SMebP0+egdHjuq8EjNp1LLEU1Z0tDMsgz6lVAz15Vv1LRK3j9arrPpVup3LJwfihVVDAd0EJBG+Aixj82Mn4RWqUb9ZMpVXFcrZb0/UsUgODjAPTPL34rWTHe2Q2sb3XkEaJE2dD0PQg/SU9GHP2ggeuNjCnU1snk1tXzuI+8RXYhbMO/LXKkYQb4yWOWYegB91ZLLeaZpSdlTz6Uh333dKkeFaVhsiDQCepxvoQdSc+W5wDja+Zs1tRKO18yy+UKxMyKTK6ncfNUgDLYUDck7kDJ/KmTeRkrxV5vwKl2w7RrEWRjkh20qOenQiN/6kw+z6Gt1OF1cr8XiVF2fP8Eviypnti5yI0xIx8LHHhcgAkDG5y0xHl3nXFbeL5yD9Lb+ys/j837zrtFbd3dTLsRlWBHUMinP35qNPOzLjDZOcem/eiOOdseYzvg4642O9eQ1b8rYZ4hVnD9y0n0l57ARr3+q2nbTg/GIJQNXLwuhTwt4sDOAcZzzFXmCUb3pvLemfLeE1Su4uONpx119mcNj50+wvi8TW0uY7mTUYyjQPoUsQXZGjIVd2JdNGBn54rbjoNpS5iFwXxMY1Z0X/AFZrs3d2fYX+74mkUJmlzGoAJBGWBOAFAXOpySFCrkkkAZqsO2FrG5MiByjx5+i+Aw9oBOPZmgHFAVzt/wANSaxnL7NEjzRP1jljUsjqehBH3ZHWgJyyctGhYYJVSR6kDP50Aw7V2qyWdyjjKmGTP4SR+YBoL22HzjZSao0Y8yqk/cKoai1ZtLnPq+DqSqYenN7XFPvQrWslE52W7Kz3zERYSNTh5XBKg45KBjW3mAQB1PSpmHwrmtaWSOd0rp6GFbpUlrT8F18/V4mgQ9jZOGwTS2t/IjAGVxMkTQNpXfUoUMvhGMhs8ueKs4QUFqo4jE4meJqOrUtd8ysSvDeGz30aTXjywh1VltoZGRUBGR3rph3c8yMhRsMEjJzI5aoIgqhRnAAAyST7ySSfaaAUoDw0BQPhCRpLuzWFWnmj72RoFdQBGUKiVtWAG1DSpJAOWA9NtGoqc1Jog6SwksVh5UYuzdvMg73icj23e2kfeSMdIV/DpOrS2sHBGgg5X0NWzquUNamrnz+ng4UsU6WLeqlttn3de5lC7YW1wqA3V0rysMrAoYr7TuqqM9SD6ZqrxcZpXq1OxHccH6+HnU1cBhMltqTefz0IqyZxvjPpVQ7XyPolPW1eUrMt/wAHzaFu5gM6FUDyOkMxGfePyrY1yUiNxn7ycluSXm/iZ9bMwm1W4YkElABqIXfGQM9KlvZmc9G+teBO9ne0jQsI5gdC4UAjBXB5HPqevLyrCUE1dEmhiXB6sthpvD+Kl4tSENmTwnzRrh1U/gUmo0oWefzkXFOtrRus8/By9B/e2IchgxSRfmuuMgdVORhlO2VPtGDg1ipWN86etmsnz/O4SC3OwJgHm4EhJ9iE+HrzY05Jharsy+ej9Rezs1jyclmbGp2wWbyzgAY8gAB5CjdzOFNR6+cz/t7xuQRx4cqxMLYXbBVGdj98kf3CpFKOZU42tLVVnzevxRDdmOyj3atPO7Kh1acsA8jczguDhck5bB3rKdTVyRHw+EdZa83l5jj5F651SB3Rl0s8c4Cuq5+ejJlZB0yvWnGWV2ZfQ9aajB570/g1tHfb7hwhuY2TZJY9OPIxgDb7JWtH2o9RZpcVXSWyS8v0K4wONsA+u9a1a+ZKqKTjyHn3l6+CfKiRAyn6TrpwynkpU/SRgD5YI9av9HyTWR8m4X0ZQqx4yNnua2NdW5rxXUaLw8Ib22EnImQoDyMqplfuXvCPUA9K245vVXWQuC0YvETb2qPxVyc4ue84jZwknQsc9yR0Z0MSR58wveu3tCnpVWdyWYUB7QCc8IdSrAFSMEHkR60B2BQEJ21vRDY3LkgYidRnqzDSo9pZgPfXjdldmUISnJRjtbt2nz1DGFUL5AD7hVDKV22fWKVNU6cYLcku4WtbZpZEiQ4eV0jUnkCzAAn2Zz7qzoU9eaiR9J4r6LhZ1VtSy63kj6O4Pw2O3hjhiGlIwAB/cnzJOST1JNXh8ubbd3tZAfCYubNUI8D3Nokv/TNxHnPoTge+h4WsUB7QBQEB2i4u9q8UjhTbMyxSHB1xs7BUfOcFCxCkYGMg78qAlbSwjjLmNFQyNqcqACzebHqcY50BmHGmlS54itsgZu+j0AkBQ8kMTOzegJ1Ec9/WrHCSnxb1efI47T1Oh9Opuq7LVvLndm7JdL2GRdqYe6uDG9wzygAzOcYMhAOF2zgAgb+g2xVdiqerP3nvOw0BinVw6zVKnnqpbbdL52M0IPLeq9q206+ElKN4u5qPYO302UfLxl3Prlzz9wArKbzNOHS1G+dt+JzA0Fumu0tgXmkWKJUGDK2cbbHCDBOeWATywTmoym7NkeVSlh4OcY9HX+hIX/wNSXS97c3mLkqdkQGJeelRyYgbDPPnUqMVFWRSVasqstaRmnBhPw2/NrOukmREbOcbMdDxk4ypJyD5Gsakbo3YSs4TS3OxovDr3CBBjaNNP/kht/Peoso53LunOysuZW7hHhvFJGjtGOMSvJG3uWQqf/x/nRxWZ5TqycYN7215+hFXHFm1Tq7ECEq+5G5E8r43xjwIFHXBFZ6pHlWd5JvZ6v5RWOxnZO54xcHB7uJAoklIJVcKqhUHVyFG3vPTMlKxSzm5u7+cjdOFfBVwyKPQbYSnGC8pZmO2M88L7gK9MCg9q+zy8OuYkhZu6U/GIQ5yVQMEuYsnmuhlcew5rVOPiT8JVez3c11b13ZjL4UF/wAPE2CSJgABzOVYbVopq910FpjJ8WoT22f6CHCuwsXc67wsWI1MurSkY5425kDmSelNaztEcRxkdas+y9khXsdw5Le+IhDPFNAXVpAQ6ASYwCQDoOxGeex9tro6Tc2rHBcM6MY4eElJ2vkn2+W59LLo/DfjdzBbaygXNyzLjWBEyBQhPzGLuviG4CtyzUrHTtFR5yi4L4bWqyre6rdr+FkWTj8D28lvejXMIEkhn2BkMUhQmQBAASjRqSABlS2NwBVYduWC14pDIsbpKjLLtGVYEOdJbC45nSrHHoaAeUAUAUBl3wz8Rl0RxCKT4uHVpZseDUdolJO+NRySNs6BnnWjEqTptRLXQs6MMZCVbZu5r7r/ADtsZjVIfSyS7MTBL60ZjhRPHk+WSVGfTLCpeDf73vKPhHFvAytuaZ9GA1bnzsjeJRwXSS2zOrZXDorjWoPI7HKkHcHzFAdcCtp44glxKJnUkCQLpLL9EuBtr8yNj6UBI0AUBXe35zYToPnyqIowOZeQhUx7yD6AE9KAjO1fa24tXnSG2Nx3NvFMzAgBCzyBte+ThUVgq7nfltQ8ZXbiUxW0sqN3r6JJtR/5jlS2TjkCeg2AwOlXcYqnT5PMfM6taWMxqdfK8kn0K9vArVheR29tA8sRdZgryzkKwDybkyZOcZOM4wBiuanrTm3fM+04eNLC0IQUeTbbzEJ227OJCPjMGFjJAkUfNGo+F08gSRkctxXieurPabnFYeWvH7L2/Blo7Byh7GHHQMp9oZgawqZSNuEd6S7fMsHYi0SXiCsoHd21qDGOmZmwCPYkRH26kUVtZVaSktaMVsSNMdwASTgAbk7bVueRXJXyRRe3PZO04zF+6mj7+L5ksZV8Z3KyBTup9ux3HUHGMoy2O5sq0KtL+JFx6015mJrxi44c7W9yhMsZCYbkI+7ZV0kcxupHmM+7GVO5IoYxwVnn6WL92Xsz8Wg75CrozOoPMZ1gE45HS526ZqNN8p2LnDU3xcddZrPz9TNe08E8nEJICNBuJYlA+i3JY2yem+TjrnyqTTtqqxS4xzVWSllf5R9DWUdvwWyhhAZhkL4Bl5JW3ZsE9SDt7AKVKipq7PMFgqmLm4U7Kyu28lYsHBuKx3MfeR5xkqQwwysOasOhHlXtOamrowxWFqYapqT67rY1zroKP8LmDJw0YBY3LDf6ndsHHsINKn2WMJ/GiVbtRF3klnH53Kv7o1Zz7uQz6iosHZN9Be4la0oR/wB1+4U4t++uY7b/AJajv5vJgDiND6F8t9ikcotiry6ip7lm/gu/yHXAZBJPdSY+YywKemEXUwHqHkYe4eVXei4Wg5c58x4c4l1MXCknlFeL/wDCVaSSGZLmEBmRWR0JwHiYqWCnkrgopBO2xBxnIk4qg6iTW1FLoPSccHUcan2ZeD3dheOz/FPjNtHcGMxCQFgrEEhMnSWxsCVwcdM8zVQfQyl8P4OlzfQ3dlbRxQQzuzTa3TvyUeNzFGo0FQWH7w4LYONtyBpNAFAFAVz4Q1U8MvNYyO4k29dO3vzigtfJGBJyGeeBVA9p9dgrRV+Y4nAKkNyx0zn3Y3zXtLW1lq7TVjOK4ifHfZs79RtNtxC+XhaG6xFO7wQB1PjCyyxxCRwRhJQHJxkjIHLkL1XtmfKZ6qk9TZfLqLdwvh0cEYjiQIoyduZJ3LMebMTuWO5NemI8oAoBvfws6MqSNGx5OoUlT7GBB9lAUzhPHInmYX1zCt3bM0YjOEjRiDiVA7eIujDcnwgsox4iQJiGC3tYJ5DJ3neFpJpCQ7OxULsB6BVVF9AKWvkeNpK72FL7P2RSzhilHiWJEdfs4I2+6r2nG1NRfMfLMbWU8XOrB5azafaRvBrYCJ7OUBu6ymD9OJs922PLTlc+amubxVJ0arPs+gcfDSGBjJ7bWa6RrwW28M9hN4ljACE9YHzo96kMvuFapPZNFhShlKhPYvJ7O4R7B2rwLPaucmKXKnzR1BU+8gn25pVadpI8wcXBSpS3PwZYfgzvlS+0Nt8Ys4TGcjBMJbWvnqxIDy6Gt9Leukq8dtjLc4o0DtVZPPaTRRY1uhAycDpkZ9RtXtWLlBpGOj68KGJhUqbE7kL2A7MSWod5Qiu6oulNwAgO7HqzE5OK04ag6d29pP0zpKGLcY07tJt3fTu6lsKT8JHDY5ePW3IlbYSOOedLuEz5bkH3VuqytEr8DTU6yT3ZkzUI6UrPbqwLRLcRj9/bOkkZ67MCR69DjzFbqMrSsQNIUVOlrLai+3U9pxaximaYQgMpyWVWjlwAyNq+kCcfcRW6rSVRWZW4DH1MFUcopO6s0yzcB4VHbQiOPJGSxYnJZjzZj1JrKnTUI2RpxeLqYqpxk+qy2JcyM07T8cS4vhIh1xQ/4aHB2eeQgysp6qiKBn0esKzvySTo+Gq+MfUuv/wiZJv/ALmqy4A7g/F/5iSDL9oafurTbkZFi3/8lKXNl8Trs7O019cxxxs0rswQsdEeiFVUjVvyd25KfnVkqbkkjRLGRpTm2m23bu6est3AOyE0MYSa4hQ6nZtKliSzFubMoz4ueDn0qzp4qVOCikjiMboOli8TOvVnLlblbzzJSTs7CAS0skxO2nvUjH3ppP5nnXksVVlvNlHQeBpbIX623+ngNILYgEKLSAhSilrqSdgNOkYDaAuBkYyenKo5bkp8GrA8MtAMeCIRtgg4dMq42/mU0BZqAKAKApvwkcCu72EQW7QqmQ8gkL5cqwZFGkeFcjJO+4G1YyWsrG2hV4qrGpa9nezMRgYlQSCp3yM5wQcEeu9UlSGpJx5j6lhK/wBIoxq2trK9iY7HRo3ELQSbr3wODjGoIxTOf5wuPXFb8FbjM+YqOEzn9C5PvK/Vn8bG/X9ik8TRSrqRwQw35ehG4I5gjcGrY+fitrDoRV1M2kAamwWOOrEAZNAK0AUB4aApvZSMPccRuAveJLcLGuNOCIY1Rj4iM+Muu31aAcXfCbNny/DAzg/PFvCTkHOQwOee9DxpNWY3awti2fi94hHkJ9P3BiPyraq9RbJMg1NF4OorSpR7FbxViH4l2cieRZUnvYnjVgNds7oQ2MhgsQLDIBxmsKs3VVpkjR+Gp4CTlh1q32q7a38/WUy74jJHxCFSUkUL3cjpHPCR3p/d60mGfnJkYyME771FlTSiX2Hxk6lVNroduklbqMrfQumP3kUiSD+VSGU+0M2PtVqWcGmT5JqvFremn2EfPZATLEshhnic3FpJ/USXT+YBs5X6pWs4za5XeR6tCM70m7PbHtLrwX4SwCsXEIHt5NwZVUvbsemllyVzzwRt1NSFOL2Mp6mGq03aURDjPbqe4kKcMMYjQ4kuJVYqzfUiXbOOrHasZ1FE24fBzrZrJFX4dbTm8aa7w0768SqToZMLiNQfmadOQOuSd9601J6yyLPCYbiZ8rbnnzlkrQWQ3voNaMucZH/zXqdmYVI60WiJHZy0aWZnVZndizhyDpzyAXkuBtnn61nrytzEdYajKbbzbIePg7RXfxbvrr4s8TSRxpPIqgqQGQjO6nIPMVt41uNyE8FTVfVayauvQsHCuGaWDsqppXTFEuNES7Z5c3bqRtjYdSdMpcxYUqVnd5cy5v1E+1trqt2kX/Mg/fRnqGTxEexgCDSm87c55ioXpuS2rNdnqTHYOP4zfG5Rhogt1VVH0mn8ZyegConTr6VJoxsin0hW4ycbbLX7y4XHDo3cmTh8bknBfFux9p14P9zW0gHM3B7YbLw6M+R7q2xn18QNANprOcHAhtdJOB/hycD+bTJsBQEBfQXnD7mM2zWzfG5MfE1R0RnCkySq2T3WEALYGDjOCTQEtdcQupru0t5YWtULPK7JMrCXu1yEUphgNTKxyBkLjcE0BdBQHtAVnt92jFlauykd8/ghU43c9cdVUZY+grGclGLkzfhsPPEVY0obW/nu2mCouABucdTuT6nzNUUnrNye8+p0Kao04047EkiS7M2lvNdLHdsFgEbyuCca9JUBNtzkvyXc4wOdTMDTTbk9xzvCbGTp040Y5a179S3dpuXZziSuqxxxXKoigB50dcgct5DqY46ke2rM4cnKAKAKAp/bu6mV7WNLjuI7iVoJWATWAyMwaNn+a3h053+d54oBLh/BOH2o+Lpdypoz+7+OSAgk6j4Q4wSTnl1oCwQx6UDW2Hz1lklO3tbUTQCHEHuVBZri2hTbxNGxx72lAzt5UBU+JdolCFxxSeVQDvaW0LKT0AdkePOxG7fdQFG4Xx6L45NJLK2maOErJPJG5JTWGBdAIwwyDpXOOXoNFZN2sWmjqkablr5X3voJeFw9+xBBCWyY9skjE49oRfyrS8odpZp61d23RXi/0JDiXDo500yoGHMeanzUjdT6isYya2G2pSjUVpI54baPENJmeUD5usLqA9WAGr30lJPceU6bgrOV+si+E3nc2Usj+JomuS+OrrLIW+8/3rOSvK3UaKU9Si5PdrX67sgOxvbeWebu7hQA5xGyqQA+M6D7R7/vrOpSSWRFwmOlOerU37C/1HLYje0d20VtK6fP04THPW3hTHrqYVnBXkjRiZuFJtbfiUvsd2aube+V5NwYmaRt8ZfOFJPzmyATit1ScXErsJhqtOsnLmzfWWa5vFHEo1YFR3DqjHYM7OpKg+elAefWtaXIJsppYlJ83jf0LBWolkd2inVLabUQMxSgep0NsPM1nBXkjRiJJUpX5mVyx7NovxeI/wCZL3bOw8LrHFEgcKw3wXCD7ZqdhI8bVtuRzHCCutH4Bz/rdkuh2z9S9JAV+ZLMn9MsmPuLEflVy8LSe4+Zw07joZcZfrSfmOH4ldqDpuNWx2kjQ/nHoI9oNaZ4GG5ssqPCfEJpTjF969T3s5NfT28VyFXTKgbCXcuoZxsEuInTI6+LzqsO4Qy4nd3MV7ZOVup3VpR3DLaFzG6YZ1aFlACsEGXCjYjNAWuaxkuxHJJHJaTQvribVG/NcMGCkgqykqV9hBzuALEKA9oDH/ho4irzW9uEIeLMxcjGzKyBUyPEDnLEHbAHsi4uajTtzl9wewzq4pVE7amfS73X/pQM1Tn0M0v4IOz0bhr2RQzB2jgzuFAwHcfzFsrnoF25mrjCUtSF97PnnCDHOviXSX2YZdu9/D/01MCpRQntAFAFARfF+ztrdEG4gjmKghe8UNpzz055ZwOXkKArVxw79ksJrcsbIsqzwMdXdBiAskLN4gqsfEhONO4xjFATHHOIRI4R7iQOdxBANUrgeiKZNOeo0j1oCqLfRXIWeCGNQwyksgE02CP/ABNSoQfVuXSptHCa6UpPLoOY0jwi4icqVKHKWV5ei2966jhuHqzB5NUrjk0rFsf0g+FPsgVOp4enDYjl8VpfF4nKc8uZZLw+JA8Ps4i91bsquizCQKwBC94ofbP8+uqHHR1Kz1T6twVr/SdGxVTO2XdsEVnEXE2VyFE8Efdk7AsjMCo6Zwc49lRrXhcvFJQxLT/qSt2FgmcgZClj5AgH/UQK1olybSyVyL/bOtmijR1nxkrIhAQHkzkeEjyCtudvPGepbN7DRx+s9SKet0rYe2IjgHdaXwx8Ujr4Xkb5xY9Cx9ApyAM0abzFPUprVzz3ve/1OeKcHX4uUgRUZGEsSgADvFOoezOCD7TSM+VdirQXF2gtma6yOj4ukr5OtCRkRPP3RBxg96jEOuCCPDqU8+ZrLVaRoVZTe/qvbvXpc8s9Vzcgl1kjiOt2T/L7wf5ccX1gnz2PVtPLAAPkxEL1al27pd19yXVv6SU4pxDuhqllWFM4UKNcjnpgEHf+UA+2sYxvsVzfVq6ivOVkNYr+3vtdvJHIrAatEyGNyM4Dp157ZG9euMqeZqhXo4pOHn8BK2t5rZ1V55ZVaREiBKYwdyJDp1Eqqs2QcEUupLYhGM6TScm1dW2el91yN4q/e8SgguGKouuRV30u2QI1G25woJ9Sw675LKDaNNV6+IjCexZ+nz2FgjI/aS55m2bH/mDP/arDRVtZnJcPE+Jptc/wZY6vD5eBNGeof/BnI4hePu5Bbh3a3lbA1RsxJABOoKGLBSRgrjHSqGrq671dh9VwHHfR4ccrStn88/OS3ZAd5E1y28kzMWPkFZlRB5KoHLzLHmTWslk/QBQBQGb/AA08MQwQ3OP3kUgTP8kmxB9NQU//ANrRiY3pMtdCVnTx1O292favXMyiqSx9LNm+BycHhqoD4o5Zlb0JkLj/AEup99X1J3gmuY+V6Qpyp4qpGXvPxd14F5rYQwoAoAoAoCrdvpO8hWyTeW7PdgfViBBmc45BU2z5so60An2dnhtrlrP4sLeVg0qOGLi4QHTqMjAM0oGNStkjI3I3oCq8Kh0TXqgARi7l7sDkBhS2Ptl/zq1wN+L7TgOE2p9MVtuqr+PwsSdTTnSr2MqjiF6DsdNud+qhG3Hpmue0lfjdh9d4EtLAWvv+LIbj9qLuOS4b/LSSGKAqea98glkU+bE6QfJc9aypYfVw8qjRqx+l1W0xSwsHyVe9uez8tvcSPCLy4hm+LXOZELMsE5xlsKGw4HXTnxfymoElFq67jrKM6kJ8XUzW5khfSmBGZU7yWWRVRR9J2ISNfQAY+415FazSM61RUISnv+bCvaWzvuHwm4mEFzAoHeGLMTJkgcpGYOMnG2DW50FuK2GlJ/1pPqE+DcfguhmJ8nbKnZxnzB6eo2rRKDjtLWjiadVcljq9sIphiWNJB/MoP3Z5Vim1sM504TykrkPxnj0drC/cR94Yhusa+CPOAO8ZRpTmNuZ/Otsacpu7IlfF0qC1Y7eZEk/CI+Hz8Nu7mX4xPPcaDJjEaJJE4VYlzgAMyHVzODyqVGKirIoqtWVSWtJkh8Ls6w3PDZc4YyyRH1RwuR+LBrGorxZtwc9StF9gxu49U0H8veP/AKdP/vqGnkzoZq849r+e8im4aLqW9XOl0a3WN8ZKMid4pGempzt13q3wFFVKEk95884VaSqYTSdKcNkVsJDgPB5kkaa5kWWYoI1KLpUICTn+pjufZipuFwioXZzenuEEtJ6sUrJeL+e8nqmnNkX2pYizuSDgiGTcdPCc1pxDapytzMnaMUXjKSls14+aNTtwNK6eWBjHljbFUZ9TGvCOGLbqyIfAZHkA+rrbUwHmNZY+mcdKAf0BB9s5AtpKxzkaCmkkHvNa93jBH0yu3UZoCaBoDLfhj44rCO0QhmDiWX+QKDoB/mYkHHkPUVFxdRRp23svuD2DnWxSqW5Mc2+ncjNKqD6FmWDsV2pawmZiGeCTHeovMEcpEHVgNiOox1AFTsLiFHkS2HL6e0PKv+/orlb1zr1Xiuo3HgvFEuYUmi1d24ypdShI88NuB/fnyqzOH2bR9QBQBQBQDcWad4ZdI1lQmrrpBJwPIZOTjnt5CgKf8JCMz2IicxypO0gcAEqixOr7Hbcui77b1to0uMnqkDSWN+h0HVtd7Eun5zIyytViQIucDOSSSxJ3JYndmJ3JNXcIKCsj5piMRUxFR1Kju2L1kaCM4r2etrhlaaFXZeRI3x5HHMeh2rXOjCbvJE3DaRxOGi40ptJ/Pf0jTtlCo4fcKFACxHAAwBpwVwByxgVhXiuKa6DdoqpL6fTlfNy29e0OMgHuH+rPER9rMZ/KQ1y0d66D7vW/pfSvT4gvFEj4rw6NxkO8p36OUKRn25Zq20FtZX6VnlGPacf/AFG8YKwW9qpI71mkceapgKD9ps/ZqSUx524trNuAQXncIk/c2ywvH4XVsKNOoblQNex8qBO2wgrThUTdn5L+S6unlKsulp37tX7zQAF21ZGOeRvWOquY2uvVas5PvZMcUvYvkirRxrGHWOPSu2XWfS7HzJKM29ZGorPwgcaEvBODqp8QDDrkGFRGd/bigO/hg7Ri4i4VIreMwd8y+TEqAT9pHHuoexdncuAfVNE45GGQ/e0JFQNz+ec6pO84vofwOuBQYkum+tMv5QxDeug0YrUb9J8i4az1tJavNFExVicgFAJW9jJdyPBGQsajE8hAYjUNkRTsXKnJJyACNjkVBxWI1eRHadPoPQ30j9/UbUU8rb3183zuLj2b4CLRCgnuJgcHNxKZCMDGFz80egqrO6JigPCaArt4BeTog3t7eQSSN0eZPmRjowRvGx6MqD62AKT8JXbG6juXtIJFiRURmdBmTLZ8OTshAGdhnDKciouJrukkltZeaF0VHHSk6jajG2zf0X8+szjHPckkkkkkkk8yxO5J8zVTObm7s77D4enQpqnTVkj2sTeOuE8O+M3ENvy72RUJBwQvNyPXQrVJwsNaor9ZUabxLoYOUltfJ7/0ufSNvCEUKoAVQAAOQA2AHuq5PmopQBQBQBQHlAUf4TrXStvdIcSRzRxH+aKVwrqR7dLZ/lrdQk41FYrtK0IVsJNTWxNrrSGlXh8vCgCgIftif8Ddf9GT/bWmv/Dl1E/Rf85S/wCS8xp2kT91GOeJ7b8pkrlY7X2n3rELkLrj5oovwnXzRX1u6HDxKsinyYSEg/etSKH2Sq0o/wB4l0DP4V+1S8QuopY/mC3jGn6rnLOPXBOPdW4rBPjnbDv+EWdjjxQyOznfGACI8ee0j59goCL+Usn7O+IY8Hxjv85/k06ceWfF7aA5ue08z2EVidoo5Hl25sW5A+ikuftelAMrrijyQwwn5kPeafPxsGb+woBtNcM+nUxbSoVcnkozgD03NAbvwdv3dqTzMGPfpjP9gfuqDLedRRfJh1eg64Ex727BOwmXHpmCI/3q+0Y70e0+T8N4KOkk1viiYqyOOA0Z6tpPdgdPcSY+d382vzzr8OfsaPdiqPEfxZdZ9P0Rb6DSt7v/AL4lmrSWIUBRO3VheLaXEovW0RK0ndoixF0XxMjSLlhlAwyuk5xQFhvuH4t1jt5haRoPnIkZ0xgcl1+FMDfODyoD56LEs7F2k1SSNrc5ZwXOlmPUldNUuKkpVHY+l6EoSo4KEZKzd2+15eFgqOWwUA74NxD4tcwXGCRFIHYAZJXBV9I6nSzYFScJNQqZ9RTaews8Rg3GCu00+7b4Nn0Fwnj1vc5EEySkKjkIwOFfOnOOWcHark+bklmgPM0AZoD2gIntJxA28XfZARHQyZ/hlgrY9Rq1fZx1oG7ZlR49xM3skaorLbRP3mphpM0gHgwp3Ea51ZOCWA2wMmdhsNLW1pI5XTmmKXFPD0XdyybWxLr5/gFWhxAUAUBEdrQDaSq2cPpj2xnxuqbZ/qqPipatKT6C20HSdXSFGK94T4z82P8A68H/AKq1y8fU+619i615mYfCuf8AGr/0U/3NUij9kptJ/wAbs9SmaTW4rg0nGcbf/v6GgFXtHEayFSEYsqt0JXGoD1GoffQCsnDJlkSIxsJH7sqmPE3eAGPA/mDLj20A2MTZIwcjOR5Y55oDzQcZxtyz60BuHYWfvbG3ZuaBlH2Sy/7cVCqZSZ0mCevRi3u/8JLg5/xV2P8AoN96Ff8A2VdaKf7trpPmvDyNsVTf+1/Am6tThAoBOzv3tJmmRGkikAE0aAa8jZZI8nxMB4SvUYxuuDAxeHcuXE6nQOl4UFxFZ2jufM99+h8+59dyQ7Vdt4VtDJbzqsgeE4cFW0d6nejDgEeDVVc4SW1HZQxFKf2Zp9TRdUcEZByKxNxWe3l6pt3tVYd7cIUx1WNtncjyAyB5sVFbaVJ1JaqIOkMdDB0HVl2Lnfzt6DHOL8QuPFbPczSwodIR2GMLsA2kDV781UYvETjUlBZJNo+h6B0ThqmEo4qpG8pRjLPYm1fJetyMqvOrtYKHoUAUPCx/Bxx6KxvGabCRToEZ+iOrEoXwNlOWBbptmrPBVrrUbOM4S4BqSxFOOWx28/16Dary/iaFm79EUqf3odMLt84E+HbnvtU85IzG6+E24hPdq8F0i7NciORM+LBOhTh8LuSux6VoliIRkolrQ0PiatCVa1kldXWb6l8e65ovCOFtqE81wbiQjwEeCFQR/wAqNSRy+mxZtzggHFbyqJugKf2/vgypaKTrlZHfH0Yo3V2LeWoqEHnlvI1vw9NzqIq9MYuOGwsm9sk0ut+hF1dnzO4UPAoAoCv9s5QI4UP/ADLmBfufX/ZKhY92os6XgnS19JQfNd/D4j66g1gDOMMjfhYN/wBq5pOx9pnHWRSu2XBBLDxK6bdoPicUf8obS0nLr4xz5DPpUuj9koNIyvXfRY44X2LWTs1LcouZjKZx56ImMZX2BTI1bSCTHZjszbHs1K9wyxGZmlEhxkMh0xAb750kaRudZoCJTg091w60te4jt0gzJrkJMjuxJbwr81SCPnb7CtUq0UT6Wjqs1d5D9IbiDiS8SuoEuwiAabfwFCqhVZUbOrSo5A+u2KRrRYq6PqwV1n1CPYbgsU6cZv8AC6Sl0kUZxqUNqcllz4dtIH2vLfaQBi/Zcr2X78r4zci4zjfQf3IHs+l76Amvg2Qjh8WepkI9mtv/AJqHW+2dFo9fuF2kvw0EXtxtsYbf34aerbRP2ZHz/h+v3tF9EvgTlXB88CgCgPGXIwdx5Glj1Sad0NLe2miXRDd3EUX0YwY2CjyQyIzKvkAcDpiocsFTbvmdBT4SYuEFF2dt7Tv4MUt7RUyRqZm3Z3Zndv6mYkn0HIdMVIp0o01aKKjF42tipa9WV387EZzxr/iJf6z/AHriMb/Hn1s/T/B3/ScN/wBcP8UMqjFyFAFAFAFEeWEVtUByEUHzCj9K2OrJqzb7yPHB4eEteNOKfOkr+QtWu5IJrs32gurdkjgnZI2YDQwDoMkfNDfN9i4FTqGKndRee45rSug8K6VSvBarUW8tmSvs9LGhXF9duMG6ZR17uONSfeQxHtGK6j6BDnZ8KlwpxEo5Qiu/1G9taKmSMlmwWZizOx82ZiS3vNSqdKMFaKKLFYytiZa9WV387FuF62EUKAKAKArXbbYWjHkt3ESfaHA/MioGkVekdXwOklpFX3r4xJhmA57dPfXNn2W5DrdxRSX1tdP3dvfxDRMw8Ecyx6CGPIZARhnqMVLoyvGxQ6SpNVdbcxfsV2lhteEJZgC7uB369zAdakNI+C8gBRFIOfEc46Z2ra5JbSFTpTqO0Vcjez3Z8wxRfGpe9MK4jU/5UO5JKDkWyTlzv7Ki1Krlki7w2CjS5c834I44h26tkbTHrnbr3K6h+LkfdmvFSlvM54+lF2jd9Rxb9uEI1SW1zEg5yGMlR7SOVeulzM8jjltlGSXPYWveFJcK1xZTCKSRGRnTdJFYYKyr12PMjIOPKkajhkzGvhaeIWvB58/qPOLccuLjhx4b+z2gJWOISLIhhVVZfF0PJfm8638bG17lYsBX1rWHEKLAkMKHYYUZ+qi5Yn3D72FRXyrsvklTjGC6jrhrE3lxvssVuPYS0xP5Y+8Vc6KXJkz5tw+nerRj0P4E1VufPQoAoAoAoANAZjxr/iJf6zXCY3+Yn1vzP1Twd/0nDf8AXD/FDKoxchQBQBQBQBQBQDnhn+dH/Wn+4Vto/wASPWiFpL+Trf8ACX+LNSrvz8lLYFAFAFAFAFARPavhhuLSWJc6yupMbeNTqX8wB76014a8HEsNF4r6NioVXsTz6nt9SGubtrvh/ew57zCuByIkjYEqfepFcvbVnZn3SU+Pw+vDbt7UOLLtPayRCRpY0yBqR2UFW6hgd9j6Vi6ck7IzhiqUoptpC8PFlk2tkMoz84DREPUsw8Q/oDU1bfaMlWUv4av4Lv8AS523ChIQZ273G4TlED08H0iPNifTFNa2w94nWd5u/Ru7iQSMDkAPYMVgbkkj0ih6QZ7Pd3I0trJ3DPu6FdcTHz0ZGG9QRWzXurSzIv0bVlrUna+7au7I7kN8vIW03r+8iPvGXB9xrzkPnPXx691969SP4lO8Qja4KtNM6xBYwdKx6tThdWSxYKATjclRjArZCOu7R+WRcRVVCHGVmvgorN/PUWXg1oyKzSY72Ri745A8lUHqFUKueuM9a6TC0FRpqJ8Z05pN6Qxkq27Yl0fOZIVIKcKAKAKAKADQGY8a/wCIl/rNcJjf5ifW/M/VPB3/AEnDf9cP8UMqjFyFAFAFAFAFAFAL2DhZYydgHUn2AitlJpTTfOiLjoSqYapCKu3GSXW07Gh/t63/AIq/n+ldj7Twvv8An6H5xXAjT39tLvh+Y8/b1v8AxV/P9Ke08L7/AJ+g/YjT39tLvh+YP29b/wAVfz/SntPC+/5+g/YjT39tLvh+YP29b/xV/P8ASntPC+/5+g/YjT39tLvh+YP29b/xV/P9Ke08L7/n6D9iNPf20u+H5g/b1v8AxV/P9Ke08L7/AJ+g/YjT39tLvh+YP29b/wAVfzp7Twvv+foP2I09/bS74fmKlxqaOBzPayIUMiyyxZIOobM8YA31IWBU+hHKq3FVcLUetCau92fodroLA6dwkOKxWHlqxzUrxdktt7SvsyWRa1t4mxIFRicENpGT5EHGar7tZHXqMHyrIQ4Xed60xzkJK0YG22lVz/qLc6SVrGFKes5dDsSFYm4KAKAKAjhxiMQtMx0IrOuT10uU289RGw9ay1XexqVZaut02IvhNzA8vxq4dBLgiJDuIUPu3kPU9OQ9bPB18JSV5TV+30OI4RaK4QaQqOnSw8lTXTHP/wDWz5e4nv29b/xV/P8ASp/tPC+/5+hyn7Eae/tpd8PzB+3rf+Kv5/pT2nhff8/QfsRp7+2l3w/MH7et/wCKv5/pT2nhff8AP0H7Eae/tpd8PzB+3rf+Kv5/pT2nhff8/QfsRp7+2l3w/MH7et/4q/n+lPaeF9/z9B+xGnv7aXfD8wft63/ir+f6U9p4X3/P0H7Eae/tpd8PzAePW/8AFX8/0p7Twvv+foP2I09/bS74fmKBxWQNNIynILEg1yOKmp1pSjsbZ+hNCUKlDR1ClVVpRhFNczSV9g1rQWgUAUAUAUAUAUAUAUAUAUAUAUAUAUAV6meNXWZI9le0K23+GuDpjz+5kJ8IB30OemCTgnp7qsoPjY6y27zisRSeBqunP7D+y/g+ryJjg8oivriLbTOFuIj0Y4xJg8jyBrOSvFPmI1F6leUd0s18SzVqJx7QBQER2i42ttH0aV8iNOrHzPko5k+7mRXq53sRhJyclThnKWSXzuW8z+JJCqCaQyaM6RsFUkkkgAbtknxHf2VHrYnWuo5IuNH6HVC06z1pLZzLq6el9iF6il4FAFAFAFAFAFAFAFAFAFAFAFAFAFAFAFAFAFAFAFAFAFAFAFAcSRhhhgCPI1lGbi7rI1VaNOtHVqJNczGzcOXYoWjZTlGVm8J9BnAqRDF1FtzKqvoHCTjyFqvc035N2LBw/tfcRALPF34A/wAyMgMf6lO2fZW9VKUt9iqqYLG0MnHXXPHb3P4XJKPt5AecdwPbEf8Asaz1VzrvI6qVN9Kf4WNrztozDFvAwJ+nN4VH2Rlm9m1YSnTjtd+o308Piq32Iaq55ZeG3yK+VZnMkjGSRubHy8lH0V9BUWrXc8ti5i+wOjaeG5b5U3tk/JcyO60FkFAFAFAFAFAFAFAFAFAFAFAFAFAFAFAFAFAFAFAFAFAFAFAFAFAFAFAeV6eI6rEyWw8rJHgV4eBQ9CgCgCgCgCgCgCgCgCgCgCgCg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879" y="836712"/>
            <a:ext cx="1374601" cy="1374601"/>
          </a:xfrm>
          <a:prstGeom prst="rect">
            <a:avLst/>
          </a:prstGeom>
        </p:spPr>
      </p:pic>
      <p:sp>
        <p:nvSpPr>
          <p:cNvPr id="13" name="Titel 1"/>
          <p:cNvSpPr txBox="1">
            <a:spLocks/>
          </p:cNvSpPr>
          <p:nvPr/>
        </p:nvSpPr>
        <p:spPr>
          <a:xfrm>
            <a:off x="613792" y="1052736"/>
            <a:ext cx="4174232" cy="65050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>
                <a:latin typeface="Candara" panose="020E0502030303020204" pitchFamily="34" charset="0"/>
              </a:rPr>
              <a:t>PIROUX </a:t>
            </a:r>
            <a:r>
              <a:rPr lang="de-DE" dirty="0" err="1" smtClean="0">
                <a:latin typeface="Candara" panose="020E0502030303020204" pitchFamily="34" charset="0"/>
              </a:rPr>
              <a:t>Mioveni</a:t>
            </a:r>
            <a:endParaRPr lang="de-DE" dirty="0">
              <a:latin typeface="Candara" panose="020E0502030303020204" pitchFamily="34" charset="0"/>
            </a:endParaRPr>
          </a:p>
        </p:txBody>
      </p:sp>
      <p:pic>
        <p:nvPicPr>
          <p:cNvPr id="10" name="Picture 14" descr="logo jacir coul jpg 1181x111 pour do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3164"/>
            <a:ext cx="864096" cy="8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5879" y="4437112"/>
            <a:ext cx="461665" cy="23042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andara" pitchFamily="34" charset="0"/>
              </a:rPr>
              <a:t>RC France 2016</a:t>
            </a:r>
            <a:endParaRPr lang="fr-FR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28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4"/>
          <a:stretch/>
        </p:blipFill>
        <p:spPr>
          <a:xfrm rot="5400000">
            <a:off x="-2890729" y="2854221"/>
            <a:ext cx="6858003" cy="1149568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7338367" cy="273630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        Le </a:t>
            </a:r>
            <a:r>
              <a:rPr lang="en-US" sz="2400" b="1" dirty="0" err="1" smtClean="0">
                <a:solidFill>
                  <a:srgbClr val="353A90"/>
                </a:solidFill>
                <a:latin typeface="Candara" pitchFamily="34" charset="0"/>
              </a:rPr>
              <a:t>projet</a:t>
            </a:r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 :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</a:rPr>
              <a:t>Notre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</a:rPr>
              <a:t>distri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</a:rPr>
              <a:t>prend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</a:rPr>
              <a:t>connaissance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</a:rPr>
              <a:t> d’1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</a:rPr>
              <a:t>projet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</a:rPr>
              <a:t>lors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</a:rPr>
              <a:t>visite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</a:rPr>
              <a:t> BE</a:t>
            </a:r>
          </a:p>
          <a:p>
            <a:pPr lvl="1" algn="l"/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Spécification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= TF à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faisceau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tubulaire</a:t>
            </a:r>
            <a:endParaRPr lang="en-US" sz="2000" dirty="0" smtClean="0">
              <a:solidFill>
                <a:srgbClr val="353A90"/>
              </a:solidFill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Contact de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l’installateur</a:t>
            </a:r>
            <a:endParaRPr lang="en-US" sz="2000" b="1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job “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attribué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” à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Mita</a:t>
            </a:r>
            <a:r>
              <a:rPr lang="en-US" sz="2000" b="1" dirty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mais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cde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pas encore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passée</a:t>
            </a:r>
            <a:endParaRPr lang="en-US" sz="2000" b="1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ne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veut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rien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savoir, trop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tard</a:t>
            </a:r>
            <a:endParaRPr lang="en-US" sz="2000" b="1" dirty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contact client,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rien</a:t>
            </a:r>
            <a:r>
              <a:rPr lang="en-US" sz="2000" b="1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à </a:t>
            </a:r>
            <a:r>
              <a:rPr lang="en-US" sz="2000" b="1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perdre</a:t>
            </a:r>
            <a:endParaRPr lang="en-US" sz="2000" b="1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lvl="2" algn="l"/>
            <a:r>
              <a:rPr lang="en-US" sz="18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refus</a:t>
            </a:r>
            <a:r>
              <a:rPr lang="en-US" sz="18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, trop </a:t>
            </a:r>
            <a:r>
              <a:rPr lang="en-US" sz="18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tard</a:t>
            </a:r>
            <a:r>
              <a:rPr lang="en-US" sz="18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magré</a:t>
            </a:r>
            <a:r>
              <a:rPr lang="en-US" sz="18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dir</a:t>
            </a:r>
            <a:r>
              <a:rPr lang="en-US" sz="18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-tech </a:t>
            </a:r>
          </a:p>
          <a:p>
            <a:pPr lvl="2" algn="l"/>
            <a:r>
              <a:rPr lang="en-US" sz="18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sensible aux </a:t>
            </a:r>
            <a:r>
              <a:rPr lang="en-US" sz="18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argus</a:t>
            </a:r>
            <a:r>
              <a:rPr lang="en-US" sz="18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sécu</a:t>
            </a:r>
            <a:r>
              <a:rPr lang="en-US" sz="18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exploit et anti-</a:t>
            </a:r>
            <a:r>
              <a:rPr lang="en-US" sz="18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Légio</a:t>
            </a:r>
            <a:endParaRPr lang="en-US" sz="1800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endParaRPr lang="en-US" sz="2000" b="1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79" y="836712"/>
            <a:ext cx="1374601" cy="1374601"/>
          </a:xfrm>
          <a:prstGeom prst="rect">
            <a:avLst/>
          </a:prstGeom>
        </p:spPr>
      </p:pic>
      <p:pic>
        <p:nvPicPr>
          <p:cNvPr id="6" name="Picture 2" descr="http://www.piroux.com/wp-content/gallery/panoramiques-des-sites/panoramique-piroux-rouman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59070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611560" y="1052736"/>
            <a:ext cx="4174232" cy="65050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>
                <a:latin typeface="Candara" panose="020E0502030303020204" pitchFamily="34" charset="0"/>
              </a:rPr>
              <a:t>Groupe</a:t>
            </a:r>
            <a:r>
              <a:rPr lang="de-DE" dirty="0" smtClean="0">
                <a:latin typeface="Candara" panose="020E0502030303020204" pitchFamily="34" charset="0"/>
              </a:rPr>
              <a:t> PIROUX</a:t>
            </a:r>
            <a:endParaRPr lang="de-DE" dirty="0">
              <a:latin typeface="Candara" panose="020E0502030303020204" pitchFamily="34" charset="0"/>
            </a:endParaRPr>
          </a:p>
        </p:txBody>
      </p:sp>
      <p:pic>
        <p:nvPicPr>
          <p:cNvPr id="9" name="Picture 14" descr="logo jacir coul jpg 1181x111 pour do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3164"/>
            <a:ext cx="864096" cy="8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879" y="4437112"/>
            <a:ext cx="461665" cy="23042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andara" pitchFamily="34" charset="0"/>
              </a:rPr>
              <a:t>RC France 2016</a:t>
            </a:r>
            <a:endParaRPr lang="fr-FR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14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6912768" cy="273630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Que faire </a:t>
            </a:r>
            <a:r>
              <a:rPr lang="en-US" sz="2400" b="1" dirty="0">
                <a:solidFill>
                  <a:srgbClr val="353A90"/>
                </a:solidFill>
                <a:latin typeface="Candara" pitchFamily="34" charset="0"/>
              </a:rPr>
              <a:t>?</a:t>
            </a:r>
            <a:endParaRPr lang="en-US" sz="2400" b="1" dirty="0" smtClean="0">
              <a:solidFill>
                <a:srgbClr val="353A90"/>
              </a:solidFill>
              <a:latin typeface="Candara" pitchFamily="34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Laurentiu, commercial du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distri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dit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: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j’y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vais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!</a:t>
            </a:r>
          </a:p>
          <a:p>
            <a:pPr algn="l"/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Et </a:t>
            </a:r>
            <a:r>
              <a:rPr lang="en-US" sz="2400" b="1" dirty="0" err="1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alors</a:t>
            </a:r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  <a:ea typeface="Calibri" pitchFamily="34" charset="0"/>
                <a:cs typeface="Times New Roman" pitchFamily="18" charset="0"/>
              </a:rPr>
              <a:t> ?</a:t>
            </a:r>
            <a:endParaRPr lang="en-US" sz="2400" dirty="0" smtClean="0">
              <a:solidFill>
                <a:srgbClr val="353A90"/>
              </a:solidFill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On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prépare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dossier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complet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</a:p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Avantages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techno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Jacir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en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TF</a:t>
            </a:r>
          </a:p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Fichier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comparatif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Mita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/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Jacir</a:t>
            </a:r>
            <a:endParaRPr lang="en-US" sz="2000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Sur site, arrive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en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pleine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réunion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install /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dir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-tech</a:t>
            </a:r>
            <a:endParaRPr lang="en-US" sz="1600" dirty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Génie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civil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en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cours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réunion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dans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la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boue</a:t>
            </a:r>
            <a:endParaRPr lang="en-US" sz="2000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Dir-tech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convaincu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 =&gt;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  <a:cs typeface="Times New Roman" pitchFamily="18" charset="0"/>
              </a:rPr>
              <a:t>offre</a:t>
            </a:r>
            <a:endParaRPr lang="en-US" sz="1800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endParaRPr lang="en-US" sz="2000" b="1" dirty="0" smtClean="0">
              <a:solidFill>
                <a:srgbClr val="353A90"/>
              </a:solidFill>
              <a:latin typeface="Candara" pitchFamily="34" charset="0"/>
              <a:cs typeface="Times New Roman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879" y="836712"/>
            <a:ext cx="1374601" cy="1374601"/>
          </a:xfrm>
          <a:prstGeom prst="rect">
            <a:avLst/>
          </a:prstGeom>
        </p:spPr>
      </p:pic>
      <p:pic>
        <p:nvPicPr>
          <p:cNvPr id="6" name="Picture 2" descr="http://www.piroux.com/wp-content/gallery/panoramiques-des-sites/panoramique-piroux-roumani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b="29412"/>
          <a:stretch/>
        </p:blipFill>
        <p:spPr bwMode="auto">
          <a:xfrm>
            <a:off x="5508104" y="4869160"/>
            <a:ext cx="360040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/>
          <p:cNvSpPr txBox="1">
            <a:spLocks/>
          </p:cNvSpPr>
          <p:nvPr/>
        </p:nvSpPr>
        <p:spPr>
          <a:xfrm>
            <a:off x="611560" y="1052736"/>
            <a:ext cx="4174232" cy="65050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>
                <a:latin typeface="Candara" panose="020E0502030303020204" pitchFamily="34" charset="0"/>
              </a:rPr>
              <a:t>Groupe</a:t>
            </a:r>
            <a:r>
              <a:rPr lang="de-DE" dirty="0" smtClean="0">
                <a:latin typeface="Candara" panose="020E0502030303020204" pitchFamily="34" charset="0"/>
              </a:rPr>
              <a:t> PIROUX</a:t>
            </a:r>
            <a:endParaRPr lang="de-DE" dirty="0">
              <a:latin typeface="Candara" panose="020E0502030303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4"/>
          <a:stretch/>
        </p:blipFill>
        <p:spPr>
          <a:xfrm rot="5400000">
            <a:off x="-2890729" y="2854221"/>
            <a:ext cx="6858003" cy="1149568"/>
          </a:xfrm>
          <a:prstGeom prst="rect">
            <a:avLst/>
          </a:prstGeom>
        </p:spPr>
      </p:pic>
      <p:pic>
        <p:nvPicPr>
          <p:cNvPr id="9" name="Picture 14" descr="logo jacir coul jpg 1181x111 pour do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3164"/>
            <a:ext cx="864096" cy="8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879" y="4437112"/>
            <a:ext cx="461665" cy="23042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andara" pitchFamily="34" charset="0"/>
              </a:rPr>
              <a:t>RC France 2016</a:t>
            </a:r>
            <a:endParaRPr lang="fr-FR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36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4"/>
          <a:stretch/>
        </p:blipFill>
        <p:spPr>
          <a:xfrm rot="5400000">
            <a:off x="-2890729" y="2854221"/>
            <a:ext cx="6858003" cy="1149568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1772816"/>
            <a:ext cx="7704856" cy="331236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L(</a:t>
            </a:r>
            <a:r>
              <a:rPr lang="en-US" sz="2400" b="1" dirty="0" err="1" smtClean="0">
                <a:solidFill>
                  <a:srgbClr val="353A90"/>
                </a:solidFill>
                <a:latin typeface="Candara" pitchFamily="34" charset="0"/>
              </a:rPr>
              <a:t>es</a:t>
            </a:r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) exigence(s) : prix, prix, </a:t>
            </a:r>
            <a:r>
              <a:rPr lang="en-US" sz="2400" b="1" dirty="0" err="1" smtClean="0">
                <a:solidFill>
                  <a:srgbClr val="353A90"/>
                </a:solidFill>
                <a:latin typeface="Candara" pitchFamily="34" charset="0"/>
              </a:rPr>
              <a:t>délai</a:t>
            </a:r>
            <a:r>
              <a:rPr lang="en-US" sz="2400" b="1" dirty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ultra-court</a:t>
            </a:r>
          </a:p>
          <a:p>
            <a:pPr algn="l"/>
            <a:endParaRPr lang="en-US" sz="2400" b="1" dirty="0">
              <a:solidFill>
                <a:srgbClr val="353A90"/>
              </a:solidFill>
              <a:latin typeface="Candara" pitchFamily="34" charset="0"/>
            </a:endParaRPr>
          </a:p>
          <a:p>
            <a:pPr algn="l"/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Ce qui a fait la </a:t>
            </a:r>
            <a:r>
              <a:rPr lang="en-US" sz="2400" b="1" dirty="0" err="1" smtClean="0">
                <a:solidFill>
                  <a:srgbClr val="353A90"/>
                </a:solidFill>
                <a:latin typeface="Candara" pitchFamily="34" charset="0"/>
              </a:rPr>
              <a:t>différence</a:t>
            </a:r>
            <a:r>
              <a:rPr lang="en-US" sz="2400" b="1" dirty="0" smtClean="0">
                <a:solidFill>
                  <a:srgbClr val="353A90"/>
                </a:solidFill>
                <a:latin typeface="Candara" pitchFamily="34" charset="0"/>
              </a:rPr>
              <a:t> :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Etre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arrivés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au bon moment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Techno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fiable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353A90"/>
                </a:solidFill>
                <a:latin typeface="Candara" pitchFamily="34" charset="0"/>
              </a:rPr>
              <a:t>Sans glycol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353A90"/>
                </a:solidFill>
                <a:latin typeface="Candara" pitchFamily="34" charset="0"/>
              </a:rPr>
              <a:t>Exploitation et maintenance </a:t>
            </a:r>
            <a:r>
              <a:rPr lang="en-US" sz="1600" dirty="0" err="1" smtClean="0">
                <a:solidFill>
                  <a:srgbClr val="353A90"/>
                </a:solidFill>
                <a:latin typeface="Candara" pitchFamily="34" charset="0"/>
              </a:rPr>
              <a:t>faciles</a:t>
            </a:r>
            <a:endParaRPr lang="en-US" sz="1600" dirty="0" smtClean="0">
              <a:solidFill>
                <a:srgbClr val="353A90"/>
              </a:solidFill>
              <a:latin typeface="Candara" pitchFamily="34" charset="0"/>
            </a:endParaRP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353A90"/>
                </a:solidFill>
                <a:latin typeface="Candara" pitchFamily="34" charset="0"/>
              </a:rPr>
              <a:t>Surface </a:t>
            </a:r>
            <a:r>
              <a:rPr lang="en-US" sz="1600" dirty="0" err="1" smtClean="0">
                <a:solidFill>
                  <a:srgbClr val="353A90"/>
                </a:solidFill>
                <a:latin typeface="Candara" pitchFamily="34" charset="0"/>
              </a:rPr>
              <a:t>d’éch</a:t>
            </a:r>
            <a:r>
              <a:rPr lang="en-US" sz="1600" dirty="0" smtClean="0">
                <a:solidFill>
                  <a:srgbClr val="353A90"/>
                </a:solidFill>
                <a:latin typeface="Candara" pitchFamily="34" charset="0"/>
              </a:rPr>
              <a:t> eau/eau </a:t>
            </a:r>
            <a:r>
              <a:rPr lang="en-US" sz="1600" dirty="0" err="1" smtClean="0">
                <a:solidFill>
                  <a:srgbClr val="353A90"/>
                </a:solidFill>
                <a:latin typeface="Candara" pitchFamily="34" charset="0"/>
              </a:rPr>
              <a:t>Inox</a:t>
            </a:r>
            <a:r>
              <a:rPr lang="en-US" sz="1600" dirty="0" smtClean="0">
                <a:solidFill>
                  <a:srgbClr val="353A90"/>
                </a:solidFill>
                <a:latin typeface="Candara" pitchFamily="34" charset="0"/>
              </a:rPr>
              <a:t> (tour </a:t>
            </a:r>
            <a:r>
              <a:rPr lang="en-US" sz="1600" dirty="0" err="1" smtClean="0">
                <a:solidFill>
                  <a:srgbClr val="353A90"/>
                </a:solidFill>
                <a:latin typeface="Candara" pitchFamily="34" charset="0"/>
              </a:rPr>
              <a:t>galva</a:t>
            </a:r>
            <a:r>
              <a:rPr lang="en-US" sz="1600" dirty="0" smtClean="0">
                <a:solidFill>
                  <a:srgbClr val="353A90"/>
                </a:solidFill>
                <a:latin typeface="Candara" pitchFamily="34" charset="0"/>
              </a:rPr>
              <a:t>)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Prix SF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très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compétitif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,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distri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fait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gros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sacrifice sur marge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Réactivité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,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Jacir</a:t>
            </a: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 et </a:t>
            </a:r>
            <a:r>
              <a:rPr lang="en-US" sz="2000" dirty="0" err="1" smtClean="0">
                <a:solidFill>
                  <a:srgbClr val="353A90"/>
                </a:solidFill>
                <a:latin typeface="Candara" pitchFamily="34" charset="0"/>
              </a:rPr>
              <a:t>usine</a:t>
            </a:r>
            <a:endParaRPr lang="en-US" sz="2000" dirty="0" smtClean="0">
              <a:solidFill>
                <a:srgbClr val="353A90"/>
              </a:solidFill>
              <a:latin typeface="Candara" pitchFamily="34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353A90"/>
                </a:solidFill>
                <a:latin typeface="Candara" pitchFamily="34" charset="0"/>
              </a:rPr>
              <a:t>Et</a:t>
            </a:r>
            <a:endParaRPr lang="en-US" sz="2000" dirty="0" smtClean="0">
              <a:solidFill>
                <a:srgbClr val="353A90"/>
              </a:solidFill>
              <a:latin typeface="Candara" pitchFamily="34" charset="0"/>
            </a:endParaRPr>
          </a:p>
          <a:p>
            <a:pPr lvl="1" algn="l"/>
            <a:endParaRPr lang="en-US" sz="2000" b="1" dirty="0" smtClean="0">
              <a:solidFill>
                <a:srgbClr val="353A90"/>
              </a:solidFill>
              <a:latin typeface="Candara" pitchFamily="34" charset="0"/>
            </a:endParaRPr>
          </a:p>
          <a:p>
            <a:pPr marL="342900" indent="-342900" algn="l">
              <a:buFont typeface="Arial" pitchFamily="34" charset="0"/>
              <a:buChar char="•"/>
            </a:pPr>
            <a:endParaRPr lang="en-US" sz="2400" b="1" dirty="0" smtClean="0">
              <a:solidFill>
                <a:srgbClr val="353A90"/>
              </a:solidFill>
              <a:latin typeface="Candara" pitchFamily="34" charset="0"/>
            </a:endParaRPr>
          </a:p>
        </p:txBody>
      </p:sp>
      <p:sp>
        <p:nvSpPr>
          <p:cNvPr id="5" name="AutoShape 4" descr="data:image/jpeg;base64,/9j/4AAQSkZJRgABAQAAAQABAAD/2wCEAAkGBxQTEhUUExQWFRUXGBcYGBgXGRcbGhsaHhkaHRofFyAYHSgiGhwlHBgXIjEhJSorLi4uHR8zODMsNygtLisBCgoKDg0OGxAQGywkICQsLCwyLCwsLCw0NCw0LCw0LDQ0LCwsLDQ0LCwsLC8sLCw0LCw0LCwsLCwsLCwsLCwsLP/AABEIAMkA+wMBEQACEQEDEQH/xAAcAAABBQEBAQAAAAAAAAAAAAAAAwQFBgcCAQj/xABIEAACAQMCAwUCCwYEBAUFAAABAgMABBESIQUxQQYTIlFhcYEHFBYyQlKCkZKh0RUjU2JysSQzorI0Q3PBY5OzwuEIJaPw8f/EABwBAQACAwEBAQAAAAAAAAAAAAAEBQIDBgEHCP/EAEQRAAIBAgIECwQHBwUAAwEAAAABAgMRBCEFEjFBBhMiUWFxgZGhsdEVUsHwFBcyU5LS4RYjMzRCVLI1YnJz8SSCogf/2gAMAwEAAhEDEQA/AKjXOn2EKAKAKAKAKAKAKAKAKAKAKAKAKAKAKAK9R43bMjuHXLSO7E+AY0jyz/3xg++pVeEYQS385R6MxNbE4ipUb5CtZc1/jZJ9tiRqIXoUAUAUAUAUAUAUAUAUAUAUAUAUAUAUAUAUAtZRhpEU8iyg+wkCs6SUppPnRFxtWVLDVKkNqjJrrSbRfPkvbfUP4m/Wuu9kYX3fFn59X/8AQ9Pfex/BD0D5L231D+Jv1p7Iwvu+LH1h6e+9j+CHoHyXtvqH8TfrT2Rhfd8WPrD0997H8EPQPkvbfUP4m/WnsjC+74sfWHp772P4IegfJe2+ofxN+tPZGF93xY+sPT33sfwQ9A+S9t9Q/ib9aeyML7vix9YenvvY/gh6B8l7b6h/E3609kYX3fFj6w9Pfex/BD0D5L231D+Jv1p7Iwvu+LH1h6e+9j+CHoHyXtvqH8TfrT2Rhfdfex9YWnvvY/gh6EdJZ8PWf4uzBZcAhWZxnPLBOxO3IVqejsEpajWfWyauGfCaVDj4yTjzqEH8CR+S9t9Q/ib9a2+yMJ7viyH9YWn/AL1fgh6EZ2m4FBFaTSIpDKhwdTbE7A7npmtVXRmGpwclHNLnZM0fw303i8VToVKq1ZNJ8iKyfYM+xHZ6GS0WR1JZ2c82GwYoOR8lrzD6Po1qUZVFn1s26Y4YaT0djqtDCTSimv6YvPVW9omIOB2TsyppZkwHCyElc5xqAO2cHn5VsWi8G8kvF+pCnw84RwipSmknsbpxV+rIW+S9t9Q/ib9a99kYT3fFmv6wtP8A3q/BD0PfkvbfUP4m/WvfZGF93xZ59YenvvY/gh6B8l7b6h/E3609kYX3fFj6w9Pfex/BD0D5L231D+Jv1p7Iwvu+LH1h6e+9j+CHoHyXtvqH8TfrT2Rhfd8WPrD0997H8EPQPkvbfUP4m/WnsjC+74sfWHp772P4IegfJe2+ofxN+tPZGF93xY+sPT33sfwQ9A+S9t9Q/ib9aeyML7vix9YenvvY/gh6B8l7b6h/E3609kYX3fFnv1h6e+9j+CHoUbicISaRV2CsQPZXK4mChVlGOxNn3nQ2IqYnR9CtVd5ShFt7M2s9g2rQWQUAUAUAUAUAUA54Z/nR/wBaf7hW2j/Ej1ohaS/k63/CX+LNSrvz8lLYFAFAFAFAFLnoUPAoBOOdWJAZSRzAIP345V5rJmx05RzaKz8IHAhPAZEXMsQyP5k+kp89vEPUetQ8bQ4yF1tR0HBrSrwWKUZ/w55NPwfeQ/YbtYxdbedtQbaJzzz0Rj1yORPs3yKi4HGOT4uptLzhTwbhh4/S8KuTvXN0roEG4w5gv7SViTFrMZY+IoJANJzzxld/JvSsnVbhUpy3X7jVT0fGGJwWNprKbjfm1l6nEvHmTh9rbQH99MmCVOCAzlQB5MxyM9N/SvJVnGjCnDazOhoyFfSOIxmJ/h022773tsWKBYOE2YzgudzjZpZMb4znCj8h685TcMLSu9vmykUMTpzHasNmfVGPz3jKz4v3YF5fyYZwe4t1z4EI+dp+sR9JuQ674rWq2quNrOz3L53kqWjniKjwWjo6yj9uo8rvr3RXNv7CV4Hxqe4PeGFYLfBIaRsu46YGwUdcnPpnnW+lVnPlWsukq8dgMPhf3canGVOaKyXbnfsF73tbZxbNOpPkmX/2A4r2eKpQ2yRhh9BaQxGdOlK3Tl52GY7fWX15APPu3/Stf0+hzk18E9KpX4rxRL8H43BdAtBIHA57EEe0MARUinVhP7LKfFYGvhWlWja/V8CQrYRAoAoANAZjxr/iJf6zXCY3+Yn1vzP1Twd/0nDf9cP8UMqjFyFAFAFAFAFAFAOeGf50f9af7hW2h/Ej1ohaS/k63/CX+LNSrvz8lLYFD0KHgUAUBUe0XA7dnaSS+mhP1TONI6bK24BPQGoValBu8ptdp0Wj9IYiEVCnh4z/APpdvtRWpra4Te24h8YUYGlZyHH2WcqfcfdUOdOss6VS/Rc6bD4zR0+RjsEqbf8AVqZeo1tO2d5Hn95r6YlQHB9caWH31HWkK9N2kW8+CGicXDXoXinvi7+ZH8X4jE5E0cLW8+fEYThGHVhjBR877c+vnXk8RCotaPJl4HuE0NicJLiq9q1F5ZrlL9Bb5W3gkibvNWhWG+cOpI2lxsSOh51lHHzsm93ia6vBLC606cFaMs1/ta5nu6iHjzj6hztg/NwdsH023qDKdp60TqaOH1sMqNZXysxe9vTPK8pypYjUM4ydChvslgTj2Vur1nKbkt6K7ROjVRw0aNRX1JNrvyJPsP3cdyrTN4Ykkk333VdsewEkeyt+CnF1daW5FTwnoVKej1Qoq7nNJ26flIQ7ScUe7kZ2yByRfqpnl5ZPWtOIxTq1dbcthZ6H0HDA4Lif6pW1n0711bkMpJ2aQSMRI2oFu8GoNgbBhkZHLbl05VrVduevLMmS0VTjhvo1B6keeO3v5xXi/F5Zd5pHkHRfoj2KMKKynXq1nmzRh9E4DRsNanTz57XZJ8E4fZsAbi8RB9RAw+9nXH3D31Jo4Wi85zKLSOn9JxusLh2lzyz8EzQuFdnbHQrxRxyjmHOJM9c5ORmralhqKV4pHA47TOk6k3GvUmnzfZ8FYnY4wowoAHkAAPyqUkkU0pSk7t3OqGIldXCxqWY4A9CSSTgAAbkkkAAbkmsZyUVdm6hRnWqKnBXbHVj2fvZsOzRWyHkjKZZftaXVUPoNXtqtnjpX5KOxw/Beiofv5Ny/22S8U/gMOL29zZeO5McluSAZ41ZDGScDvUZm8JJA1qdsjIA3rOjjG3aZH0hwbUKevhm21ufwat3eJnfGv+Il/rNcrjP48+tn3rg7/pOG/wCuH+KGVRi5CgCgCgCgCgCgLP2H7KS3kneA93DGwzJjJLDB0xg7EjqTsPI7gT8Nhm7TkctpzTUaanhqau2mm+a68/I1mPshbacOHkPVnkfJ9yFVHuAq4lWqPNyZ84paMwdJWjTj2q/i7le7U8J+JATxFzb5VZo2Yv3YYgLJGWy2ASAwJIxuMYOd+HxMoySk7oq9LaDo1KTnQioyWeWx9nPzCdWxwQUPBpxSzM0ZQSyRZ5tHgNjyBIOPaN6wqQ1la9iRhq6oz13FStud7eBV5Pg4t+ayzBtzkmM5PrlMn76hS0dSltb7zpqHDLH0rJRhZbtWxV+PdkjACwuIJFHR2WN/T5xwfvFQa2j9RXjJdp1GjuF/0lqFahLrinIrUTKd199Vs1JZSOzwsqMo61JWT7DusCSFAId79LOVOPdW3Vy1d5BVaz41O8Hbs+djF81rJt7q5yyA4PlvXqbjdGmpThU1ZPc7r4HEmTjmM/28z+W3rWatE1VL1LLYn5bbvryVunM6llCjLHFYKLlsN9WtCkrzdj0vtkDPkKKOdmHUfF68FfmJPhJsyB8aa6U9dAj7v2dWqfSjhf6mzldIV9PK7oxhbx8cjT+yvC7SNDLaHKSY31swOPQnAPntmrrD06cVensPmWlcbjK9TVxf2l0JeSJ2pBUhQHfBbTvb+INukMby4/8AELKkZ9cDvT7SD0qux03lE7DgtQi+MqvarJeN/gaABVcdiMuMW3ewvHoRw6lCshIUgjBzgHO3SgMj4h8Ft7HHrSeK5cDdSrRs2B9FizBm9oX21Dq4NVG5XzZ0WB4RVMNTjRdNOMUkrXTsu9eCKQjZ6EHJBB2IIOCCOhByKrJ03CWqzt8NiYYimqsNjOqwJAUAUAUB4zAbk4FeqLbsjCdSNOLlN2S3vIXu+HXCRd40EsaEhRJJG6ICxABZmAAXJHiO1SoYSprK6yKTE6fwkac+LneSWSs83u3fKPovgthHBBHDDju0UKu+c+ZJ6knJJ6k1bnz1tt3bux9Q8Kt22a9MUscFtFNE8bK370iXJBB0oU0tgchrBJ8q9W0xmm4tLbYr1ncrIiuhyrDIyMH2EHcEciDyNX8JKSuj5LWozozdOas07C1ZGoKHtipdt5JXQxJbyOvUpOseduoByw9CKh4hyaso37bF/oeNGnUVSdWMeuDl6LtuZe8DI5VkaPqqOpVgPeBqHrVBXg4vOLR9b0XiY1Y2jVjO3MreQY8hkkgAAZJPQDHM+laUm8iynONNazLbwrsA0iCSeRoWIyEUAlfLXnbPoOVZ66jla5G4mpVeu249C+JC8e4LJaOFk8St8yQDCt6H6renXpWLimro2xquMlCptex7n+vyiMUYrFtm+MUlZHLjY49a9Tu8zCUGoNR338T1VwMDlSTue06agrLYL2do8sixxjU77AdPMk+SgbmvYq/UYVZqGcVeTyXzzc5p/Buy0EMehkWV2Hjd1BLeeM/NXyA/vRze7Ixjh425Wbe1sz3tJwX4pP3a57pwXjz0Gd1yeZG3uIrKfKWsasOuJm6O55r4oZcP4TLcTKsOS4IYctKY+k+QcD7yfWt+FhObtBdpV6exWFw1JyxE3nsireXxNS4LfJbKYrm5tO8GCShSMnbGXGQM7DfA9lX1Oapq05K/cfKcXQnipcZh6VTV6U5dzLHFIGAKkEHkQcg+wjnUhNMp5QlF2krM5uJggzuSSFAHNmJwqr5kkgCsak1COszdhsPPEVVSpq7fz3c5L8N7LXCyGY3RhcqFKRJGy6Q2cM0qksc9VC8/Yapq9Z1Xc+jaL0bHA03FSu3m/wBC3oDjff1rSWZ1QHhoDG/hI7FLbLJexzSMZJwZInCaf3j4/d6VBBUnODnIB9tRsTSjKLk9peaF0jXpV4UYu8W7W69/ZtKLVMfRQoAoAoDSvgl7MK4N5MobcrACM40nDSb9ScqPIKT9KrfCUVCOtvZ8+0/pGdeu6MXyI5db392xFm41GLriMdnMuqCOD4yyEHTK/eaED7+JUwW0nIJKk8hUs58tkUYUAKAANgBsB7B0oDugPDQGYwxqt1fKh8AuScdAzRRPIB9tmPtJq1wLfFvrOC4URisXFrfFX738B3U05srPbq1R4lL3ZtgpPLJD56FVILY9D1NRMWouOctUvtA1alOs1Cgqre5rZ22dukym6C94VB71Ryk0sufc4yK5+tFRfJlc+vaOqSqwSq0OL6MhNkGx325AZ67YA9fKsFOcuTclPDYek+NUUmub5zNK7J8AW2CyTY798YHPuwSAAPXJGW93Lni+ZGUFfl1Nu5c36lpjkDAMDkEAg+YPKsSQmmroa8U4dHcRNFIMq2ORwQQcgg9CCK9jJp3RhVpRqRcZGbcc7Jz2+SoM8X1lHjXf6Sjnj6w+4VlaMtmTNCnUpZT5S51t7V8Svd+v1h79j+decXLmNscTRlskhzYWzztohQyE7eH5o/qbko9teqm9+Ri8VB5Q5T6PU0/st2dW1QliGlYeNugHRV9B59fyGLe5GdODvrS2v5sTU0wX5xxz/IEn8gTXiVzZKSW0rHHLcXymIAI6DXGxPJ/CAp9CTKpH8lbFydpCm3VeWTWafT83RmyuyByusMdnUMwBI2wwB3wc1mpzjyL2RqlhqFdcfKmpS5nz7N5N8NsrEovfXciOQCVWEhVPkWKsD7dqlU6WFa5U8zncZpHTtOTVHDJRWzY8vncaJ2P4NDbxsYJmmSQg5LKV68gowDvv7KuMNShCPId0fPNL4/EYqr/8iCjJdFvnoLLwGPXfxgjKxxSSj+vUiL/paWtGPlsiWvBWhFupVe1WXfm/JF+FVp2Z7QHhNAVrifawJKlskb/GZW0xrKrJGRuWfXgqwUAnSpLHYYGcgBpxfsSbxVF3dzSMpLL3axxxqxGCVXSSds41sx3O9YyipKzN1CvUoVFUpuzXb5mZ9sOx03D8MW76BjjvQukoScKsoycZyAGGxPQbVXV8HqrWgdjorhDx01RxGTex7n183zsK9UCx1FzyhkAoDdfgxu1k4bb6eaL3bDydCQ2f7+8V0EGnFNcx8lxUJQrzjLbrPzLFJaIZFkKjWgYK3UBsah7DhdvQVkaBxQBQCF4HKN3ZUPjwlslQfMgbnHPG2fMc6AzXjXBjw2SArNLNHczNHJ3uksJmVn7xSoGAxVsrjA2Ix1mYSs4y1NzOd0/o6nVoyxCylHxXzs7h7VscCUztVwGIF7mRLi6c5wgfSiLjblgqox0yc1AxGHhnOScug6fQ+lcRC1CjONFb5Wu353Zm81wrtqjQRofo6mb823qirODfJjbtPq2jIYmML1qvGdOrZ/Anuw/DlmulLfNiHeY6FsgLn2ElvaBWtZRbJlRa1SMebP0+egdHjuq8EjNp1LLEU1Z0tDMsgz6lVAz15Vv1LRK3j9arrPpVup3LJwfihVVDAd0EJBG+Aixj82Mn4RWqUb9ZMpVXFcrZb0/UsUgODjAPTPL34rWTHe2Q2sb3XkEaJE2dD0PQg/SU9GHP2ggeuNjCnU1snk1tXzuI+8RXYhbMO/LXKkYQb4yWOWYegB91ZLLeaZpSdlTz6Uh333dKkeFaVhsiDQCepxvoQdSc+W5wDja+Zs1tRKO18yy+UKxMyKTK6ncfNUgDLYUDck7kDJ/KmTeRkrxV5vwKl2w7RrEWRjkh20qOenQiN/6kw+z6Gt1OF1cr8XiVF2fP8Eviypnti5yI0xIx8LHHhcgAkDG5y0xHl3nXFbeL5yD9Lb+ys/j837zrtFbd3dTLsRlWBHUMinP35qNPOzLjDZOcem/eiOOdseYzvg4642O9eQ1b8rYZ4hVnD9y0n0l57ARr3+q2nbTg/GIJQNXLwuhTwt4sDOAcZzzFXmCUb3pvLemfLeE1Su4uONpx119mcNj50+wvi8TW0uY7mTUYyjQPoUsQXZGjIVd2JdNGBn54rbjoNpS5iFwXxMY1Z0X/AFZrs3d2fYX+74mkUJmlzGoAJBGWBOAFAXOpySFCrkkkAZqsO2FrG5MiByjx5+i+Aw9oBOPZmgHFAVzt/wANSaxnL7NEjzRP1jljUsjqehBH3ZHWgJyyctGhYYJVSR6kDP50Aw7V2qyWdyjjKmGTP4SR+YBoL22HzjZSao0Y8yqk/cKoai1ZtLnPq+DqSqYenN7XFPvQrWslE52W7Kz3zERYSNTh5XBKg45KBjW3mAQB1PSpmHwrmtaWSOd0rp6GFbpUlrT8F18/V4mgQ9jZOGwTS2t/IjAGVxMkTQNpXfUoUMvhGMhs8ueKs4QUFqo4jE4meJqOrUtd8ysSvDeGz30aTXjywh1VltoZGRUBGR3rph3c8yMhRsMEjJzI5aoIgqhRnAAAyST7ySSfaaAUoDw0BQPhCRpLuzWFWnmj72RoFdQBGUKiVtWAG1DSpJAOWA9NtGoqc1Jog6SwksVh5UYuzdvMg73icj23e2kfeSMdIV/DpOrS2sHBGgg5X0NWzquUNamrnz+ng4UsU6WLeqlttn3de5lC7YW1wqA3V0rysMrAoYr7TuqqM9SD6ZqrxcZpXq1OxHccH6+HnU1cBhMltqTefz0IqyZxvjPpVQ7XyPolPW1eUrMt/wAHzaFu5gM6FUDyOkMxGfePyrY1yUiNxn7ycluSXm/iZ9bMwm1W4YkElABqIXfGQM9KlvZmc9G+teBO9ne0jQsI5gdC4UAjBXB5HPqevLyrCUE1dEmhiXB6sthpvD+Kl4tSENmTwnzRrh1U/gUmo0oWefzkXFOtrRus8/By9B/e2IchgxSRfmuuMgdVORhlO2VPtGDg1ipWN86etmsnz/O4SC3OwJgHm4EhJ9iE+HrzY05Jharsy+ej9Rezs1jyclmbGp2wWbyzgAY8gAB5CjdzOFNR6+cz/t7xuQRx4cqxMLYXbBVGdj98kf3CpFKOZU42tLVVnzevxRDdmOyj3atPO7Kh1acsA8jczguDhck5bB3rKdTVyRHw+EdZa83l5jj5F651SB3Rl0s8c4Cuq5+ejJlZB0yvWnGWV2ZfQ9aajB570/g1tHfb7hwhuY2TZJY9OPIxgDb7JWtH2o9RZpcVXSWyS8v0K4wONsA+u9a1a+ZKqKTjyHn3l6+CfKiRAyn6TrpwynkpU/SRgD5YI9av9HyTWR8m4X0ZQqx4yNnua2NdW5rxXUaLw8Ib22EnImQoDyMqplfuXvCPUA9K245vVXWQuC0YvETb2qPxVyc4ue84jZwknQsc9yR0Z0MSR58wveu3tCnpVWdyWYUB7QCc8IdSrAFSMEHkR60B2BQEJ21vRDY3LkgYidRnqzDSo9pZgPfXjdldmUISnJRjtbt2nz1DGFUL5AD7hVDKV22fWKVNU6cYLcku4WtbZpZEiQ4eV0jUnkCzAAn2Zz7qzoU9eaiR9J4r6LhZ1VtSy63kj6O4Pw2O3hjhiGlIwAB/cnzJOST1JNXh8ubbd3tZAfCYubNUI8D3Nokv/TNxHnPoTge+h4WsUB7QBQEB2i4u9q8UjhTbMyxSHB1xs7BUfOcFCxCkYGMg78qAlbSwjjLmNFQyNqcqACzebHqcY50BmHGmlS54itsgZu+j0AkBQ8kMTOzegJ1Ec9/WrHCSnxb1efI47T1Oh9Opuq7LVvLndm7JdL2GRdqYe6uDG9wzygAzOcYMhAOF2zgAgb+g2xVdiqerP3nvOw0BinVw6zVKnnqpbbdL52M0IPLeq9q206+ElKN4u5qPYO302UfLxl3Prlzz9wArKbzNOHS1G+dt+JzA0Fumu0tgXmkWKJUGDK2cbbHCDBOeWATywTmoym7NkeVSlh4OcY9HX+hIX/wNSXS97c3mLkqdkQGJeelRyYgbDPPnUqMVFWRSVasqstaRmnBhPw2/NrOukmREbOcbMdDxk4ypJyD5Gsakbo3YSs4TS3OxovDr3CBBjaNNP/kht/Peoso53LunOysuZW7hHhvFJGjtGOMSvJG3uWQqf/x/nRxWZ5TqycYN7215+hFXHFm1Tq7ECEq+5G5E8r43xjwIFHXBFZ6pHlWd5JvZ6v5RWOxnZO54xcHB7uJAoklIJVcKqhUHVyFG3vPTMlKxSzm5u7+cjdOFfBVwyKPQbYSnGC8pZmO2M88L7gK9MCg9q+zy8OuYkhZu6U/GIQ5yVQMEuYsnmuhlcew5rVOPiT8JVez3c11b13ZjL4UF/wAPE2CSJgABzOVYbVopq910FpjJ8WoT22f6CHCuwsXc67wsWI1MurSkY5425kDmSelNaztEcRxkdas+y9khXsdw5Le+IhDPFNAXVpAQ6ASYwCQDoOxGeex9tro6Tc2rHBcM6MY4eElJ2vkn2+W59LLo/DfjdzBbaygXNyzLjWBEyBQhPzGLuviG4CtyzUrHTtFR5yi4L4bWqyre6rdr+FkWTj8D28lvejXMIEkhn2BkMUhQmQBAASjRqSABlS2NwBVYduWC14pDIsbpKjLLtGVYEOdJbC45nSrHHoaAeUAUAUBl3wz8Rl0RxCKT4uHVpZseDUdolJO+NRySNs6BnnWjEqTptRLXQs6MMZCVbZu5r7r/ADtsZjVIfSyS7MTBL60ZjhRPHk+WSVGfTLCpeDf73vKPhHFvAytuaZ9GA1bnzsjeJRwXSS2zOrZXDorjWoPI7HKkHcHzFAdcCtp44glxKJnUkCQLpLL9EuBtr8yNj6UBI0AUBXe35zYToPnyqIowOZeQhUx7yD6AE9KAjO1fa24tXnSG2Nx3NvFMzAgBCzyBte+ThUVgq7nfltQ8ZXbiUxW0sqN3r6JJtR/5jlS2TjkCeg2AwOlXcYqnT5PMfM6taWMxqdfK8kn0K9vArVheR29tA8sRdZgryzkKwDybkyZOcZOM4wBiuanrTm3fM+04eNLC0IQUeTbbzEJ227OJCPjMGFjJAkUfNGo+F08gSRkctxXieurPabnFYeWvH7L2/Blo7Byh7GHHQMp9oZgawqZSNuEd6S7fMsHYi0SXiCsoHd21qDGOmZmwCPYkRH26kUVtZVaSktaMVsSNMdwASTgAbk7bVueRXJXyRRe3PZO04zF+6mj7+L5ksZV8Z3KyBTup9ux3HUHGMoy2O5sq0KtL+JFx6015mJrxi44c7W9yhMsZCYbkI+7ZV0kcxupHmM+7GVO5IoYxwVnn6WL92Xsz8Wg75CrozOoPMZ1gE45HS526ZqNN8p2LnDU3xcddZrPz9TNe08E8nEJICNBuJYlA+i3JY2yem+TjrnyqTTtqqxS4xzVWSllf5R9DWUdvwWyhhAZhkL4Bl5JW3ZsE9SDt7AKVKipq7PMFgqmLm4U7Kyu28lYsHBuKx3MfeR5xkqQwwysOasOhHlXtOamrowxWFqYapqT67rY1zroKP8LmDJw0YBY3LDf6ndsHHsINKn2WMJ/GiVbtRF3klnH53Kv7o1Zz7uQz6iosHZN9Be4la0oR/wB1+4U4t++uY7b/AJajv5vJgDiND6F8t9ikcotiry6ip7lm/gu/yHXAZBJPdSY+YywKemEXUwHqHkYe4eVXei4Wg5c58x4c4l1MXCknlFeL/wDCVaSSGZLmEBmRWR0JwHiYqWCnkrgopBO2xBxnIk4qg6iTW1FLoPSccHUcan2ZeD3dheOz/FPjNtHcGMxCQFgrEEhMnSWxsCVwcdM8zVQfQyl8P4OlzfQ3dlbRxQQzuzTa3TvyUeNzFGo0FQWH7w4LYONtyBpNAFAFAVz4Q1U8MvNYyO4k29dO3vzigtfJGBJyGeeBVA9p9dgrRV+Y4nAKkNyx0zn3Y3zXtLW1lq7TVjOK4ifHfZs79RtNtxC+XhaG6xFO7wQB1PjCyyxxCRwRhJQHJxkjIHLkL1XtmfKZ6qk9TZfLqLdwvh0cEYjiQIoyduZJ3LMebMTuWO5NemI8oAoBvfws6MqSNGx5OoUlT7GBB9lAUzhPHInmYX1zCt3bM0YjOEjRiDiVA7eIujDcnwgsox4iQJiGC3tYJ5DJ3neFpJpCQ7OxULsB6BVVF9AKWvkeNpK72FL7P2RSzhilHiWJEdfs4I2+6r2nG1NRfMfLMbWU8XOrB5azafaRvBrYCJ7OUBu6ymD9OJs922PLTlc+amubxVJ0arPs+gcfDSGBjJ7bWa6RrwW28M9hN4ljACE9YHzo96kMvuFapPZNFhShlKhPYvJ7O4R7B2rwLPaucmKXKnzR1BU+8gn25pVadpI8wcXBSpS3PwZYfgzvlS+0Nt8Ys4TGcjBMJbWvnqxIDy6Gt9Leukq8dtjLc4o0DtVZPPaTRRY1uhAycDpkZ9RtXtWLlBpGOj68KGJhUqbE7kL2A7MSWod5Qiu6oulNwAgO7HqzE5OK04ag6d29pP0zpKGLcY07tJt3fTu6lsKT8JHDY5ePW3IlbYSOOedLuEz5bkH3VuqytEr8DTU6yT3ZkzUI6UrPbqwLRLcRj9/bOkkZ67MCR69DjzFbqMrSsQNIUVOlrLai+3U9pxaximaYQgMpyWVWjlwAyNq+kCcfcRW6rSVRWZW4DH1MFUcopO6s0yzcB4VHbQiOPJGSxYnJZjzZj1JrKnTUI2RpxeLqYqpxk+qy2JcyM07T8cS4vhIh1xQ/4aHB2eeQgysp6qiKBn0esKzvySTo+Gq+MfUuv/wiZJv/ALmqy4A7g/F/5iSDL9oafurTbkZFi3/8lKXNl8Trs7O019cxxxs0rswQsdEeiFVUjVvyd25KfnVkqbkkjRLGRpTm2m23bu6est3AOyE0MYSa4hQ6nZtKliSzFubMoz4ueDn0qzp4qVOCikjiMboOli8TOvVnLlblbzzJSTs7CAS0skxO2nvUjH3ppP5nnXksVVlvNlHQeBpbIX623+ngNILYgEKLSAhSilrqSdgNOkYDaAuBkYyenKo5bkp8GrA8MtAMeCIRtgg4dMq42/mU0BZqAKAKApvwkcCu72EQW7QqmQ8gkL5cqwZFGkeFcjJO+4G1YyWsrG2hV4qrGpa9nezMRgYlQSCp3yM5wQcEeu9UlSGpJx5j6lhK/wBIoxq2trK9iY7HRo3ELQSbr3wODjGoIxTOf5wuPXFb8FbjM+YqOEzn9C5PvK/Vn8bG/X9ik8TRSrqRwQw35ehG4I5gjcGrY+fitrDoRV1M2kAamwWOOrEAZNAK0AUB4aApvZSMPccRuAveJLcLGuNOCIY1Rj4iM+Muu31aAcXfCbNny/DAzg/PFvCTkHOQwOee9DxpNWY3awti2fi94hHkJ9P3BiPyraq9RbJMg1NF4OorSpR7FbxViH4l2cieRZUnvYnjVgNds7oQ2MhgsQLDIBxmsKs3VVpkjR+Gp4CTlh1q32q7a38/WUy74jJHxCFSUkUL3cjpHPCR3p/d60mGfnJkYyME771FlTSiX2Hxk6lVNroduklbqMrfQumP3kUiSD+VSGU+0M2PtVqWcGmT5JqvFremn2EfPZATLEshhnic3FpJ/USXT+YBs5X6pWs4za5XeR6tCM70m7PbHtLrwX4SwCsXEIHt5NwZVUvbsemllyVzzwRt1NSFOL2Mp6mGq03aURDjPbqe4kKcMMYjQ4kuJVYqzfUiXbOOrHasZ1FE24fBzrZrJFX4dbTm8aa7w0768SqToZMLiNQfmadOQOuSd9601J6yyLPCYbiZ8rbnnzlkrQWQ3voNaMucZH/zXqdmYVI60WiJHZy0aWZnVZndizhyDpzyAXkuBtnn61nrytzEdYajKbbzbIePg7RXfxbvrr4s8TSRxpPIqgqQGQjO6nIPMVt41uNyE8FTVfVayauvQsHCuGaWDsqppXTFEuNES7Z5c3bqRtjYdSdMpcxYUqVnd5cy5v1E+1trqt2kX/Mg/fRnqGTxEexgCDSm87c55ioXpuS2rNdnqTHYOP4zfG5Rhogt1VVH0mn8ZyegConTr6VJoxsin0hW4ycbbLX7y4XHDo3cmTh8bknBfFux9p14P9zW0gHM3B7YbLw6M+R7q2xn18QNANprOcHAhtdJOB/hycD+bTJsBQEBfQXnD7mM2zWzfG5MfE1R0RnCkySq2T3WEALYGDjOCTQEtdcQupru0t5YWtULPK7JMrCXu1yEUphgNTKxyBkLjcE0BdBQHtAVnt92jFlauykd8/ghU43c9cdVUZY+grGclGLkzfhsPPEVY0obW/nu2mCouABucdTuT6nzNUUnrNye8+p0Kao04047EkiS7M2lvNdLHdsFgEbyuCca9JUBNtzkvyXc4wOdTMDTTbk9xzvCbGTp040Y5a179S3dpuXZziSuqxxxXKoigB50dcgct5DqY46ke2rM4cnKAKAKAp/bu6mV7WNLjuI7iVoJWATWAyMwaNn+a3h053+d54oBLh/BOH2o+Lpdypoz+7+OSAgk6j4Q4wSTnl1oCwQx6UDW2Hz1lklO3tbUTQCHEHuVBZri2hTbxNGxx72lAzt5UBU+JdolCFxxSeVQDvaW0LKT0AdkePOxG7fdQFG4Xx6L45NJLK2maOErJPJG5JTWGBdAIwwyDpXOOXoNFZN2sWmjqkablr5X3voJeFw9+xBBCWyY9skjE49oRfyrS8odpZp61d23RXi/0JDiXDo500yoGHMeanzUjdT6isYya2G2pSjUVpI54baPENJmeUD5usLqA9WAGr30lJPceU6bgrOV+si+E3nc2Usj+JomuS+OrrLIW+8/3rOSvK3UaKU9Si5PdrX67sgOxvbeWebu7hQA5xGyqQA+M6D7R7/vrOpSSWRFwmOlOerU37C/1HLYje0d20VtK6fP04THPW3hTHrqYVnBXkjRiZuFJtbfiUvsd2aube+V5NwYmaRt8ZfOFJPzmyATit1ScXErsJhqtOsnLmzfWWa5vFHEo1YFR3DqjHYM7OpKg+elAefWtaXIJsppYlJ83jf0LBWolkd2inVLabUQMxSgep0NsPM1nBXkjRiJJUpX5mVyx7NovxeI/wCZL3bOw8LrHFEgcKw3wXCD7ZqdhI8bVtuRzHCCutH4Bz/rdkuh2z9S9JAV+ZLMn9MsmPuLEflVy8LSe4+Zw07joZcZfrSfmOH4ldqDpuNWx2kjQ/nHoI9oNaZ4GG5ssqPCfEJpTjF969T3s5NfT28VyFXTKgbCXcuoZxsEuInTI6+LzqsO4Qy4nd3MV7ZOVup3VpR3DLaFzG6YZ1aFlACsEGXCjYjNAWuaxkuxHJJHJaTQvribVG/NcMGCkgqykqV9hBzuALEKA9oDH/ho4irzW9uEIeLMxcjGzKyBUyPEDnLEHbAHsi4uajTtzl9wewzq4pVE7amfS73X/pQM1Tn0M0v4IOz0bhr2RQzB2jgzuFAwHcfzFsrnoF25mrjCUtSF97PnnCDHOviXSX2YZdu9/D/01MCpRQntAFAFARfF+ztrdEG4gjmKghe8UNpzz055ZwOXkKArVxw79ksJrcsbIsqzwMdXdBiAskLN4gqsfEhONO4xjFATHHOIRI4R7iQOdxBANUrgeiKZNOeo0j1oCqLfRXIWeCGNQwyksgE02CP/ABNSoQfVuXSptHCa6UpPLoOY0jwi4icqVKHKWV5ei2966jhuHqzB5NUrjk0rFsf0g+FPsgVOp4enDYjl8VpfF4nKc8uZZLw+JA8Ps4i91bsquizCQKwBC94ofbP8+uqHHR1Kz1T6twVr/SdGxVTO2XdsEVnEXE2VyFE8Efdk7AsjMCo6Zwc49lRrXhcvFJQxLT/qSt2FgmcgZClj5AgH/UQK1olybSyVyL/bOtmijR1nxkrIhAQHkzkeEjyCtudvPGepbN7DRx+s9SKet0rYe2IjgHdaXwx8Ujr4Xkb5xY9Cx9ApyAM0abzFPUprVzz3ve/1OeKcHX4uUgRUZGEsSgADvFOoezOCD7TSM+VdirQXF2gtma6yOj4ukr5OtCRkRPP3RBxg96jEOuCCPDqU8+ZrLVaRoVZTe/qvbvXpc8s9Vzcgl1kjiOt2T/L7wf5ccX1gnz2PVtPLAAPkxEL1al27pd19yXVv6SU4pxDuhqllWFM4UKNcjnpgEHf+UA+2sYxvsVzfVq6ivOVkNYr+3vtdvJHIrAatEyGNyM4Dp157ZG9euMqeZqhXo4pOHn8BK2t5rZ1V55ZVaREiBKYwdyJDp1Eqqs2QcEUupLYhGM6TScm1dW2el91yN4q/e8SgguGKouuRV30u2QI1G25woJ9Sw675LKDaNNV6+IjCexZ+nz2FgjI/aS55m2bH/mDP/arDRVtZnJcPE+Jptc/wZY6vD5eBNGeof/BnI4hePu5Bbh3a3lbA1RsxJABOoKGLBSRgrjHSqGrq671dh9VwHHfR4ccrStn88/OS3ZAd5E1y28kzMWPkFZlRB5KoHLzLHmTWslk/QBQBQGb/AA08MQwQ3OP3kUgTP8kmxB9NQU//ANrRiY3pMtdCVnTx1O292favXMyiqSx9LNm+BycHhqoD4o5Zlb0JkLj/AEup99X1J3gmuY+V6Qpyp4qpGXvPxd14F5rYQwoAoAoAoCrdvpO8hWyTeW7PdgfViBBmc45BU2z5so60An2dnhtrlrP4sLeVg0qOGLi4QHTqMjAM0oGNStkjI3I3oCq8Kh0TXqgARi7l7sDkBhS2Ptl/zq1wN+L7TgOE2p9MVtuqr+PwsSdTTnSr2MqjiF6DsdNud+qhG3Hpmue0lfjdh9d4EtLAWvv+LIbj9qLuOS4b/LSSGKAqea98glkU+bE6QfJc9aypYfVw8qjRqx+l1W0xSwsHyVe9uez8tvcSPCLy4hm+LXOZELMsE5xlsKGw4HXTnxfymoElFq67jrKM6kJ8XUzW5khfSmBGZU7yWWRVRR9J2ISNfQAY+415FazSM61RUISnv+bCvaWzvuHwm4mEFzAoHeGLMTJkgcpGYOMnG2DW50FuK2GlJ/1pPqE+DcfguhmJ8nbKnZxnzB6eo2rRKDjtLWjiadVcljq9sIphiWNJB/MoP3Z5Vim1sM504TykrkPxnj0drC/cR94Yhusa+CPOAO8ZRpTmNuZ/Otsacpu7IlfF0qC1Y7eZEk/CI+Hz8Nu7mX4xPPcaDJjEaJJE4VYlzgAMyHVzODyqVGKirIoqtWVSWtJkh8Ls6w3PDZc4YyyRH1RwuR+LBrGorxZtwc9StF9gxu49U0H8veP/AKdP/vqGnkzoZq849r+e8im4aLqW9XOl0a3WN8ZKMid4pGempzt13q3wFFVKEk95884VaSqYTSdKcNkVsJDgPB5kkaa5kWWYoI1KLpUICTn+pjufZipuFwioXZzenuEEtJ6sUrJeL+e8nqmnNkX2pYizuSDgiGTcdPCc1pxDapytzMnaMUXjKSls14+aNTtwNK6eWBjHljbFUZ9TGvCOGLbqyIfAZHkA+rrbUwHmNZY+mcdKAf0BB9s5AtpKxzkaCmkkHvNa93jBH0yu3UZoCaBoDLfhj44rCO0QhmDiWX+QKDoB/mYkHHkPUVFxdRRp23svuD2DnWxSqW5Mc2+ncjNKqD6FmWDsV2pawmZiGeCTHeovMEcpEHVgNiOox1AFTsLiFHkS2HL6e0PKv+/orlb1zr1Xiuo3HgvFEuYUmi1d24ypdShI88NuB/fnyqzOH2bR9QBQBQBQDcWad4ZdI1lQmrrpBJwPIZOTjnt5CgKf8JCMz2IicxypO0gcAEqixOr7Hbcui77b1to0uMnqkDSWN+h0HVtd7Eun5zIyytViQIucDOSSSxJ3JYndmJ3JNXcIKCsj5piMRUxFR1Kju2L1kaCM4r2etrhlaaFXZeRI3x5HHMeh2rXOjCbvJE3DaRxOGi40ptJ/Pf0jTtlCo4fcKFACxHAAwBpwVwByxgVhXiuKa6DdoqpL6fTlfNy29e0OMgHuH+rPER9rMZ/KQ1y0d66D7vW/pfSvT4gvFEj4rw6NxkO8p36OUKRn25Zq20FtZX6VnlGPacf/AFG8YKwW9qpI71mkceapgKD9ps/ZqSUx524trNuAQXncIk/c2ywvH4XVsKNOoblQNex8qBO2wgrThUTdn5L+S6unlKsulp37tX7zQAF21ZGOeRvWOquY2uvVas5PvZMcUvYvkirRxrGHWOPSu2XWfS7HzJKM29ZGorPwgcaEvBODqp8QDDrkGFRGd/bigO/hg7Ri4i4VIreMwd8y+TEqAT9pHHuoexdncuAfVNE45GGQ/e0JFQNz+ec6pO84vofwOuBQYkum+tMv5QxDeug0YrUb9J8i4az1tJavNFExVicgFAJW9jJdyPBGQsajE8hAYjUNkRTsXKnJJyACNjkVBxWI1eRHadPoPQ30j9/UbUU8rb3183zuLj2b4CLRCgnuJgcHNxKZCMDGFz80egqrO6JigPCaArt4BeTog3t7eQSSN0eZPmRjowRvGx6MqD62AKT8JXbG6juXtIJFiRURmdBmTLZ8OTshAGdhnDKciouJrukkltZeaF0VHHSk6jajG2zf0X8+szjHPckkkkkkkk8yxO5J8zVTObm7s77D4enQpqnTVkj2sTeOuE8O+M3ENvy72RUJBwQvNyPXQrVJwsNaor9ZUabxLoYOUltfJ7/0ufSNvCEUKoAVQAAOQA2AHuq5PmopQBQBQBQHlAUf4TrXStvdIcSRzRxH+aKVwrqR7dLZ/lrdQk41FYrtK0IVsJNTWxNrrSGlXh8vCgCgIftif8Ddf9GT/bWmv/Dl1E/Rf85S/wCS8xp2kT91GOeJ7b8pkrlY7X2n3rELkLrj5oovwnXzRX1u6HDxKsinyYSEg/etSKH2Sq0o/wB4l0DP4V+1S8QuopY/mC3jGn6rnLOPXBOPdW4rBPjnbDv+EWdjjxQyOznfGACI8ee0j59goCL+Usn7O+IY8Hxjv85/k06ceWfF7aA5ue08z2EVidoo5Hl25sW5A+ikuftelAMrrijyQwwn5kPeafPxsGb+woBtNcM+nUxbSoVcnkozgD03NAbvwdv3dqTzMGPfpjP9gfuqDLedRRfJh1eg64Ex727BOwmXHpmCI/3q+0Y70e0+T8N4KOkk1viiYqyOOA0Z6tpPdgdPcSY+d382vzzr8OfsaPdiqPEfxZdZ9P0Rb6DSt7v/AL4lmrSWIUBRO3VheLaXEovW0RK0ndoixF0XxMjSLlhlAwyuk5xQFhvuH4t1jt5haRoPnIkZ0xgcl1+FMDfODyoD56LEs7F2k1SSNrc5ZwXOlmPUldNUuKkpVHY+l6EoSo4KEZKzd2+15eFgqOWwUA74NxD4tcwXGCRFIHYAZJXBV9I6nSzYFScJNQqZ9RTaews8Rg3GCu00+7b4Nn0Fwnj1vc5EEySkKjkIwOFfOnOOWcHark+bklmgPM0AZoD2gIntJxA28XfZARHQyZ/hlgrY9Rq1fZx1oG7ZlR49xM3skaorLbRP3mphpM0gHgwp3Ea51ZOCWA2wMmdhsNLW1pI5XTmmKXFPD0XdyybWxLr5/gFWhxAUAUBEdrQDaSq2cPpj2xnxuqbZ/qqPipatKT6C20HSdXSFGK94T4z82P8A68H/AKq1y8fU+619i615mYfCuf8AGr/0U/3NUij9kptJ/wAbs9SmaTW4rg0nGcbf/v6GgFXtHEayFSEYsqt0JXGoD1GoffQCsnDJlkSIxsJH7sqmPE3eAGPA/mDLj20A2MTZIwcjOR5Y55oDzQcZxtyz60BuHYWfvbG3ZuaBlH2Sy/7cVCqZSZ0mCevRi3u/8JLg5/xV2P8AoN96Ff8A2VdaKf7trpPmvDyNsVTf+1/Am6tThAoBOzv3tJmmRGkikAE0aAa8jZZI8nxMB4SvUYxuuDAxeHcuXE6nQOl4UFxFZ2jufM99+h8+59dyQ7Vdt4VtDJbzqsgeE4cFW0d6nejDgEeDVVc4SW1HZQxFKf2Zp9TRdUcEZByKxNxWe3l6pt3tVYd7cIUx1WNtncjyAyB5sVFbaVJ1JaqIOkMdDB0HVl2Lnfzt6DHOL8QuPFbPczSwodIR2GMLsA2kDV781UYvETjUlBZJNo+h6B0ThqmEo4qpG8pRjLPYm1fJetyMqvOrtYKHoUAUPCx/Bxx6KxvGabCRToEZ+iOrEoXwNlOWBbptmrPBVrrUbOM4S4BqSxFOOWx28/16Dary/iaFm79EUqf3odMLt84E+HbnvtU85IzG6+E24hPdq8F0i7NciORM+LBOhTh8LuSux6VoliIRkolrQ0PiatCVa1kldXWb6l8e65ovCOFtqE81wbiQjwEeCFQR/wAqNSRy+mxZtzggHFbyqJugKf2/vgypaKTrlZHfH0Yo3V2LeWoqEHnlvI1vw9NzqIq9MYuOGwsm9sk0ut+hF1dnzO4UPAoAoCv9s5QI4UP/ADLmBfufX/ZKhY92os6XgnS19JQfNd/D4j66g1gDOMMjfhYN/wBq5pOx9pnHWRSu2XBBLDxK6bdoPicUf8obS0nLr4xz5DPpUuj9koNIyvXfRY44X2LWTs1LcouZjKZx56ImMZX2BTI1bSCTHZjszbHs1K9wyxGZmlEhxkMh0xAb750kaRudZoCJTg091w60te4jt0gzJrkJMjuxJbwr81SCPnb7CtUq0UT6Wjqs1d5D9IbiDiS8SuoEuwiAabfwFCqhVZUbOrSo5A+u2KRrRYq6PqwV1n1CPYbgsU6cZv8AC6Sl0kUZxqUNqcllz4dtIH2vLfaQBi/Zcr2X78r4zci4zjfQf3IHs+l76Amvg2Qjh8WepkI9mtv/AJqHW+2dFo9fuF2kvw0EXtxtsYbf34aerbRP2ZHz/h+v3tF9EvgTlXB88CgCgPGXIwdx5Glj1Sad0NLe2miXRDd3EUX0YwY2CjyQyIzKvkAcDpiocsFTbvmdBT4SYuEFF2dt7Tv4MUt7RUyRqZm3Z3Zndv6mYkn0HIdMVIp0o01aKKjF42tipa9WV387EZzxr/iJf6z/AHriMb/Hn1s/T/B3/ScN/wBcP8UMqjFyFAFAFAFEeWEVtUByEUHzCj9K2OrJqzb7yPHB4eEteNOKfOkr+QtWu5IJrs32gurdkjgnZI2YDQwDoMkfNDfN9i4FTqGKndRee45rSug8K6VSvBarUW8tmSvs9LGhXF9duMG6ZR17uONSfeQxHtGK6j6BDnZ8KlwpxEo5Qiu/1G9taKmSMlmwWZizOx82ZiS3vNSqdKMFaKKLFYytiZa9WV387FuF62EUKAKAKArXbbYWjHkt3ESfaHA/MioGkVekdXwOklpFX3r4xJhmA57dPfXNn2W5DrdxRSX1tdP3dvfxDRMw8Ecyx6CGPIZARhnqMVLoyvGxQ6SpNVdbcxfsV2lhteEJZgC7uB369zAdakNI+C8gBRFIOfEc46Z2ra5JbSFTpTqO0Vcjez3Z8wxRfGpe9MK4jU/5UO5JKDkWyTlzv7Ki1Krlki7w2CjS5c834I44h26tkbTHrnbr3K6h+LkfdmvFSlvM54+lF2jd9Rxb9uEI1SW1zEg5yGMlR7SOVeulzM8jjltlGSXPYWveFJcK1xZTCKSRGRnTdJFYYKyr12PMjIOPKkajhkzGvhaeIWvB58/qPOLccuLjhx4b+z2gJWOISLIhhVVZfF0PJfm8638bG17lYsBX1rWHEKLAkMKHYYUZ+qi5Yn3D72FRXyrsvklTjGC6jrhrE3lxvssVuPYS0xP5Y+8Vc6KXJkz5tw+nerRj0P4E1VufPQoAoAoAoANAZjxr/iJf6zXCY3+Yn1vzP1Twd/0nDf8AXD/FDKoxchQBQBQBQBQBQDnhn+dH/Wn+4Vto/wASPWiFpL+Trf8ACX+LNSrvz8lLYFAFAFAFAFARPavhhuLSWJc6yupMbeNTqX8wB76014a8HEsNF4r6NioVXsTz6nt9SGubtrvh/ew57zCuByIkjYEqfepFcvbVnZn3SU+Pw+vDbt7UOLLtPayRCRpY0yBqR2UFW6hgd9j6Vi6ck7IzhiqUoptpC8PFlk2tkMoz84DREPUsw8Q/oDU1bfaMlWUv4av4Lv8AS523ChIQZ273G4TlED08H0iPNifTFNa2w94nWd5u/Ru7iQSMDkAPYMVgbkkj0ih6QZ7Pd3I0trJ3DPu6FdcTHz0ZGG9QRWzXurSzIv0bVlrUna+7au7I7kN8vIW03r+8iPvGXB9xrzkPnPXx691969SP4lO8Qja4KtNM6xBYwdKx6tThdWSxYKATjclRjArZCOu7R+WRcRVVCHGVmvgorN/PUWXg1oyKzSY72Ri745A8lUHqFUKueuM9a6TC0FRpqJ8Z05pN6Qxkq27Yl0fOZIVIKcKAKAKAKADQGY8a/wCIl/rNcJjf5ifW/M/VPB3/AEnDf9cP8UMqjFyFAFAFAFAFAFAL2DhZYydgHUn2AitlJpTTfOiLjoSqYapCKu3GSXW07Gh/t63/AIq/n+ldj7Twvv8An6H5xXAjT39tLvh+Y8/b1v8AxV/P9Ke08L7/AJ+g/YjT39tLvh+YP29b/wAVfz/SntPC+/5+g/YjT39tLvh+YP29b/xV/P8ASntPC+/5+g/YjT39tLvh+YP29b/xV/P9Ke08L7/n6D9iNPf20u+H5g/b1v8AxV/P9Ke08L7/AJ+g/YjT39tLvh+YP29b/wAVfzp7Twvv+foP2I09/bS74fmKlxqaOBzPayIUMiyyxZIOobM8YA31IWBU+hHKq3FVcLUetCau92fodroLA6dwkOKxWHlqxzUrxdktt7SvsyWRa1t4mxIFRicENpGT5EHGar7tZHXqMHyrIQ4Xed60xzkJK0YG22lVz/qLc6SVrGFKes5dDsSFYm4KAKAKAjhxiMQtMx0IrOuT10uU289RGw9ay1XexqVZaut02IvhNzA8vxq4dBLgiJDuIUPu3kPU9OQ9bPB18JSV5TV+30OI4RaK4QaQqOnSw8lTXTHP/wDWz5e4nv29b/xV/P8ASp/tPC+/5+hyn7Eae/tpd8PzB+3rf+Kv5/pT2nhff8/QfsRp7+2l3w/MH7et/wCKv5/pT2nhff8AP0H7Eae/tpd8PzB+3rf+Kv5/pT2nhff8/QfsRp7+2l3w/MH7et/4q/n+lPaeF9/z9B+xGnv7aXfD8wft63/ir+f6U9p4X3/P0H7Eae/tpd8PzAePW/8AFX8/0p7Twvv+foP2I09/bS74fmKBxWQNNIynILEg1yOKmp1pSjsbZ+hNCUKlDR1ClVVpRhFNczSV9g1rQWgUAUAUAUAUAUAUAUAUAUAUAUAUAUAV6meNXWZI9le0K23+GuDpjz+5kJ8IB30OemCTgnp7qsoPjY6y27zisRSeBqunP7D+y/g+ryJjg8oivriLbTOFuIj0Y4xJg8jyBrOSvFPmI1F6leUd0s18SzVqJx7QBQER2i42ttH0aV8iNOrHzPko5k+7mRXq53sRhJyclThnKWSXzuW8z+JJCqCaQyaM6RsFUkkkgAbtknxHf2VHrYnWuo5IuNH6HVC06z1pLZzLq6el9iF6il4FAFAFAFAFAFAFAFAFAFAFAFAFAFAFAFAFAFAFAFAFAFAFAFAcSRhhhgCPI1lGbi7rI1VaNOtHVqJNczGzcOXYoWjZTlGVm8J9BnAqRDF1FtzKqvoHCTjyFqvc035N2LBw/tfcRALPF34A/wAyMgMf6lO2fZW9VKUt9iqqYLG0MnHXXPHb3P4XJKPt5AecdwPbEf8Asaz1VzrvI6qVN9Kf4WNrztozDFvAwJ+nN4VH2Rlm9m1YSnTjtd+o308Piq32Iaq55ZeG3yK+VZnMkjGSRubHy8lH0V9BUWrXc8ti5i+wOjaeG5b5U3tk/JcyO60FkFAFAFAFAFAFAFAFAFAFAFAFAFAFAFAFAFAFAFAFAFAFAFAFAFAFAFAeV6eI6rEyWw8rJHgV4eBQ9CgCgCgCgCgCgCgCgCgCgCgC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7" descr="data:image/jpeg;base64,/9j/4AAQSkZJRgABAQAAAQABAAD/2wCEAAkGBxQTEhUUExQWFRUXGBcYGBgXGRcbGhsaHhkaHRofFyAYHSgiGhwlHBgXIjEhJSorLi4uHR8zODMsNygtLisBCgoKDg0OGxAQGywkICQsLCwyLCwsLCw0NCw0LCw0LDQ0LCwsLDQ0LCwsLC8sLCw0LCw0LCwsLCwsLCwsLCwsLP/AABEIAMkA+wMBEQACEQEDEQH/xAAcAAABBQEBAQAAAAAAAAAAAAAAAwQFBgcCAQj/xABIEAACAQMCAwUCCwYEBAUFAAABAgMABBESIQUxQQYTIlFhcYEHFBYyQlKCkZKh0RUjU2JysSQzorI0Q3PBY5OzwuEIJaPw8f/EABwBAQACAwEBAQAAAAAAAAAAAAAEBQIDBgEHCP/EAEQRAAIBAgIECwQHBwUAAwEAAAABAgMRBCEFEjFBBhMiUWFxgZGhsdEVUsHwFBcyU5LS4RYjMzRCVLI1YnJz8SSCogf/2gAMAwEAAhEDEQA/AKjXOn2EKAKAKAKAKAKAKAKAKAKAKAKAKAKAKAK9R43bMjuHXLSO7E+AY0jyz/3xg++pVeEYQS385R6MxNbE4ipUb5CtZc1/jZJ9tiRqIXoUAUAUAUAUAUAUAUAUAUAUAUAUAUAUAUAUAtZRhpEU8iyg+wkCs6SUppPnRFxtWVLDVKkNqjJrrSbRfPkvbfUP4m/Wuu9kYX3fFn59X/8AQ9Pfex/BD0D5L231D+Jv1p7Iwvu+LH1h6e+9j+CHoHyXtvqH8TfrT2Rhfd8WPrD0997H8EPQPkvbfUP4m/WnsjC+74sfWHp772P4IegfJe2+ofxN+tPZGF93xY+sPT33sfwQ9A+S9t9Q/ib9aeyML7vix9YenvvY/gh6B8l7b6h/E3609kYX3fFj6w9Pfex/BD0D5L231D+Jv1p7Iwvu+LH1h6e+9j+CHoHyXtvqH8TfrT2Rhfdfex9YWnvvY/gh6EdJZ8PWf4uzBZcAhWZxnPLBOxO3IVqejsEpajWfWyauGfCaVDj4yTjzqEH8CR+S9t9Q/ib9a2+yMJ7viyH9YWn/AL1fgh6EZ2m4FBFaTSIpDKhwdTbE7A7npmtVXRmGpwclHNLnZM0fw303i8VToVKq1ZNJ8iKyfYM+xHZ6GS0WR1JZ2c82GwYoOR8lrzD6Po1qUZVFn1s26Y4YaT0djqtDCTSimv6YvPVW9omIOB2TsyppZkwHCyElc5xqAO2cHn5VsWi8G8kvF+pCnw84RwipSmknsbpxV+rIW+S9t9Q/ib9a99kYT3fFmv6wtP8A3q/BD0PfkvbfUP4m/WvfZGF93xZ59YenvvY/gh6B8l7b6h/E3609kYX3fFj6w9Pfex/BD0D5L231D+Jv1p7Iwvu+LH1h6e+9j+CHoHyXtvqH8TfrT2Rhfd8WPrD0997H8EPQPkvbfUP4m/WnsjC+74sfWHp772P4IegfJe2+ofxN+tPZGF93xY+sPT33sfwQ9A+S9t9Q/ib9aeyML7vix9YenvvY/gh6B8l7b6h/E3609kYX3fFnv1h6e+9j+CHoUbicISaRV2CsQPZXK4mChVlGOxNn3nQ2IqYnR9CtVd5ShFt7M2s9g2rQWQUAUAUAUAUAUA54Z/nR/wBaf7hW2j/Ej1ohaS/k63/CX+LNSrvz8lLYFAFAFAFAFLnoUPAoBOOdWJAZSRzAIP345V5rJmx05RzaKz8IHAhPAZEXMsQyP5k+kp89vEPUetQ8bQ4yF1tR0HBrSrwWKUZ/w55NPwfeQ/YbtYxdbedtQbaJzzz0Rj1yORPs3yKi4HGOT4uptLzhTwbhh4/S8KuTvXN0roEG4w5gv7SViTFrMZY+IoJANJzzxld/JvSsnVbhUpy3X7jVT0fGGJwWNprKbjfm1l6nEvHmTh9rbQH99MmCVOCAzlQB5MxyM9N/SvJVnGjCnDazOhoyFfSOIxmJ/h022773tsWKBYOE2YzgudzjZpZMb4znCj8h685TcMLSu9vmykUMTpzHasNmfVGPz3jKz4v3YF5fyYZwe4t1z4EI+dp+sR9JuQ674rWq2quNrOz3L53kqWjniKjwWjo6yj9uo8rvr3RXNv7CV4Hxqe4PeGFYLfBIaRsu46YGwUdcnPpnnW+lVnPlWsukq8dgMPhf3canGVOaKyXbnfsF73tbZxbNOpPkmX/2A4r2eKpQ2yRhh9BaQxGdOlK3Tl52GY7fWX15APPu3/Stf0+hzk18E9KpX4rxRL8H43BdAtBIHA57EEe0MARUinVhP7LKfFYGvhWlWja/V8CQrYRAoAoANAZjxr/iJf6zXCY3+Yn1vzP1Twd/0nDf9cP8UMqjFyFAFAFAFAFAFAOeGf50f9af7hW2h/Ej1ohaS/k63/CX+LNSrvz8lLYFD0KHgUAUBUe0XA7dnaSS+mhP1TONI6bK24BPQGoValBu8ptdp0Wj9IYiEVCnh4z/APpdvtRWpra4Te24h8YUYGlZyHH2WcqfcfdUOdOss6VS/Rc6bD4zR0+RjsEqbf8AVqZeo1tO2d5Hn95r6YlQHB9caWH31HWkK9N2kW8+CGicXDXoXinvi7+ZH8X4jE5E0cLW8+fEYThGHVhjBR877c+vnXk8RCotaPJl4HuE0NicJLiq9q1F5ZrlL9Bb5W3gkibvNWhWG+cOpI2lxsSOh51lHHzsm93ia6vBLC606cFaMs1/ta5nu6iHjzj6hztg/NwdsH023qDKdp60TqaOH1sMqNZXysxe9vTPK8pypYjUM4ydChvslgTj2Vur1nKbkt6K7ROjVRw0aNRX1JNrvyJPsP3cdyrTN4Ykkk333VdsewEkeyt+CnF1daW5FTwnoVKej1Qoq7nNJ26flIQ7ScUe7kZ2yByRfqpnl5ZPWtOIxTq1dbcthZ6H0HDA4Lif6pW1n0711bkMpJ2aQSMRI2oFu8GoNgbBhkZHLbl05VrVduevLMmS0VTjhvo1B6keeO3v5xXi/F5Zd5pHkHRfoj2KMKKynXq1nmzRh9E4DRsNanTz57XZJ8E4fZsAbi8RB9RAw+9nXH3D31Jo4Wi85zKLSOn9JxusLh2lzyz8EzQuFdnbHQrxRxyjmHOJM9c5ORmralhqKV4pHA47TOk6k3GvUmnzfZ8FYnY4wowoAHkAAPyqUkkU0pSk7t3OqGIldXCxqWY4A9CSSTgAAbkkkAAbkmsZyUVdm6hRnWqKnBXbHVj2fvZsOzRWyHkjKZZftaXVUPoNXtqtnjpX5KOxw/Beiofv5Ny/22S8U/gMOL29zZeO5McluSAZ41ZDGScDvUZm8JJA1qdsjIA3rOjjG3aZH0hwbUKevhm21ufwat3eJnfGv+Il/rNcrjP48+tn3rg7/pOG/wCuH+KGVRi5CgCgCgCgCgCgLP2H7KS3kneA93DGwzJjJLDB0xg7EjqTsPI7gT8Nhm7TkctpzTUaanhqau2mm+a68/I1mPshbacOHkPVnkfJ9yFVHuAq4lWqPNyZ84paMwdJWjTj2q/i7le7U8J+JATxFzb5VZo2Yv3YYgLJGWy2ASAwJIxuMYOd+HxMoySk7oq9LaDo1KTnQioyWeWx9nPzCdWxwQUPBpxSzM0ZQSyRZ5tHgNjyBIOPaN6wqQ1la9iRhq6oz13FStud7eBV5Pg4t+ayzBtzkmM5PrlMn76hS0dSltb7zpqHDLH0rJRhZbtWxV+PdkjACwuIJFHR2WN/T5xwfvFQa2j9RXjJdp1GjuF/0lqFahLrinIrUTKd199Vs1JZSOzwsqMo61JWT7DusCSFAId79LOVOPdW3Vy1d5BVaz41O8Hbs+djF81rJt7q5yyA4PlvXqbjdGmpThU1ZPc7r4HEmTjmM/28z+W3rWatE1VL1LLYn5bbvryVunM6llCjLHFYKLlsN9WtCkrzdj0vtkDPkKKOdmHUfF68FfmJPhJsyB8aa6U9dAj7v2dWqfSjhf6mzldIV9PK7oxhbx8cjT+yvC7SNDLaHKSY31swOPQnAPntmrrD06cVensPmWlcbjK9TVxf2l0JeSJ2pBUhQHfBbTvb+INukMby4/8AELKkZ9cDvT7SD0qux03lE7DgtQi+MqvarJeN/gaABVcdiMuMW3ewvHoRw6lCshIUgjBzgHO3SgMj4h8Ft7HHrSeK5cDdSrRs2B9FizBm9oX21Dq4NVG5XzZ0WB4RVMNTjRdNOMUkrXTsu9eCKQjZ6EHJBB2IIOCCOhByKrJ03CWqzt8NiYYimqsNjOqwJAUAUAUB4zAbk4FeqLbsjCdSNOLlN2S3vIXu+HXCRd40EsaEhRJJG6ICxABZmAAXJHiO1SoYSprK6yKTE6fwkac+LneSWSs83u3fKPovgthHBBHDDju0UKu+c+ZJ6knJJ6k1bnz1tt3bux9Q8Kt22a9MUscFtFNE8bK370iXJBB0oU0tgchrBJ8q9W0xmm4tLbYr1ncrIiuhyrDIyMH2EHcEciDyNX8JKSuj5LWozozdOas07C1ZGoKHtipdt5JXQxJbyOvUpOseduoByw9CKh4hyaso37bF/oeNGnUVSdWMeuDl6LtuZe8DI5VkaPqqOpVgPeBqHrVBXg4vOLR9b0XiY1Y2jVjO3MreQY8hkkgAAZJPQDHM+laUm8iynONNazLbwrsA0iCSeRoWIyEUAlfLXnbPoOVZ66jla5G4mpVeu249C+JC8e4LJaOFk8St8yQDCt6H6renXpWLimro2xquMlCptex7n+vyiMUYrFtm+MUlZHLjY49a9Tu8zCUGoNR338T1VwMDlSTue06agrLYL2do8sixxjU77AdPMk+SgbmvYq/UYVZqGcVeTyXzzc5p/Buy0EMehkWV2Hjd1BLeeM/NXyA/vRze7Ixjh425Wbe1sz3tJwX4pP3a57pwXjz0Gd1yeZG3uIrKfKWsasOuJm6O55r4oZcP4TLcTKsOS4IYctKY+k+QcD7yfWt+FhObtBdpV6exWFw1JyxE3nsireXxNS4LfJbKYrm5tO8GCShSMnbGXGQM7DfA9lX1Oapq05K/cfKcXQnipcZh6VTV6U5dzLHFIGAKkEHkQcg+wjnUhNMp5QlF2krM5uJggzuSSFAHNmJwqr5kkgCsak1COszdhsPPEVVSpq7fz3c5L8N7LXCyGY3RhcqFKRJGy6Q2cM0qksc9VC8/Yapq9Z1Xc+jaL0bHA03FSu3m/wBC3oDjff1rSWZ1QHhoDG/hI7FLbLJexzSMZJwZInCaf3j4/d6VBBUnODnIB9tRsTSjKLk9peaF0jXpV4UYu8W7W69/ZtKLVMfRQoAoAoDSvgl7MK4N5MobcrACM40nDSb9ScqPIKT9KrfCUVCOtvZ8+0/pGdeu6MXyI5db392xFm41GLriMdnMuqCOD4yyEHTK/eaED7+JUwW0nIJKk8hUs58tkUYUAKAANgBsB7B0oDugPDQGYwxqt1fKh8AuScdAzRRPIB9tmPtJq1wLfFvrOC4URisXFrfFX738B3U05srPbq1R4lL3ZtgpPLJD56FVILY9D1NRMWouOctUvtA1alOs1Cgqre5rZ22dukym6C94VB71Ryk0sufc4yK5+tFRfJlc+vaOqSqwSq0OL6MhNkGx325AZ67YA9fKsFOcuTclPDYek+NUUmub5zNK7J8AW2CyTY798YHPuwSAAPXJGW93Lni+ZGUFfl1Nu5c36lpjkDAMDkEAg+YPKsSQmmroa8U4dHcRNFIMq2ORwQQcgg9CCK9jJp3RhVpRqRcZGbcc7Jz2+SoM8X1lHjXf6Sjnj6w+4VlaMtmTNCnUpZT5S51t7V8Svd+v1h79j+decXLmNscTRlskhzYWzztohQyE7eH5o/qbko9teqm9+Ri8VB5Q5T6PU0/st2dW1QliGlYeNugHRV9B59fyGLe5GdODvrS2v5sTU0wX5xxz/IEn8gTXiVzZKSW0rHHLcXymIAI6DXGxPJ/CAp9CTKpH8lbFydpCm3VeWTWafT83RmyuyByusMdnUMwBI2wwB3wc1mpzjyL2RqlhqFdcfKmpS5nz7N5N8NsrEovfXciOQCVWEhVPkWKsD7dqlU6WFa5U8zncZpHTtOTVHDJRWzY8vncaJ2P4NDbxsYJmmSQg5LKV68gowDvv7KuMNShCPId0fPNL4/EYqr/8iCjJdFvnoLLwGPXfxgjKxxSSj+vUiL/paWtGPlsiWvBWhFupVe1WXfm/JF+FVp2Z7QHhNAVrifawJKlskb/GZW0xrKrJGRuWfXgqwUAnSpLHYYGcgBpxfsSbxVF3dzSMpLL3axxxqxGCVXSSds41sx3O9YyipKzN1CvUoVFUpuzXb5mZ9sOx03D8MW76BjjvQukoScKsoycZyAGGxPQbVXV8HqrWgdjorhDx01RxGTex7n183zsK9UCx1FzyhkAoDdfgxu1k4bb6eaL3bDydCQ2f7+8V0EGnFNcx8lxUJQrzjLbrPzLFJaIZFkKjWgYK3UBsah7DhdvQVkaBxQBQCF4HKN3ZUPjwlslQfMgbnHPG2fMc6AzXjXBjw2SArNLNHczNHJ3uksJmVn7xSoGAxVsrjA2Ix1mYSs4y1NzOd0/o6nVoyxCylHxXzs7h7VscCUztVwGIF7mRLi6c5wgfSiLjblgqox0yc1AxGHhnOScug6fQ+lcRC1CjONFb5Wu353Zm81wrtqjQRofo6mb823qirODfJjbtPq2jIYmML1qvGdOrZ/Anuw/DlmulLfNiHeY6FsgLn2ElvaBWtZRbJlRa1SMebP0+egdHjuq8EjNp1LLEU1Z0tDMsgz6lVAz15Vv1LRK3j9arrPpVup3LJwfihVVDAd0EJBG+Aixj82Mn4RWqUb9ZMpVXFcrZb0/UsUgODjAPTPL34rWTHe2Q2sb3XkEaJE2dD0PQg/SU9GHP2ggeuNjCnU1snk1tXzuI+8RXYhbMO/LXKkYQb4yWOWYegB91ZLLeaZpSdlTz6Uh333dKkeFaVhsiDQCepxvoQdSc+W5wDja+Zs1tRKO18yy+UKxMyKTK6ncfNUgDLYUDck7kDJ/KmTeRkrxV5vwKl2w7RrEWRjkh20qOenQiN/6kw+z6Gt1OF1cr8XiVF2fP8Eviypnti5yI0xIx8LHHhcgAkDG5y0xHl3nXFbeL5yD9Lb+ys/j837zrtFbd3dTLsRlWBHUMinP35qNPOzLjDZOcem/eiOOdseYzvg4642O9eQ1b8rYZ4hVnD9y0n0l57ARr3+q2nbTg/GIJQNXLwuhTwt4sDOAcZzzFXmCUb3pvLemfLeE1Su4uONpx119mcNj50+wvi8TW0uY7mTUYyjQPoUsQXZGjIVd2JdNGBn54rbjoNpS5iFwXxMY1Z0X/AFZrs3d2fYX+74mkUJmlzGoAJBGWBOAFAXOpySFCrkkkAZqsO2FrG5MiByjx5+i+Aw9oBOPZmgHFAVzt/wANSaxnL7NEjzRP1jljUsjqehBH3ZHWgJyyctGhYYJVSR6kDP50Aw7V2qyWdyjjKmGTP4SR+YBoL22HzjZSao0Y8yqk/cKoai1ZtLnPq+DqSqYenN7XFPvQrWslE52W7Kz3zERYSNTh5XBKg45KBjW3mAQB1PSpmHwrmtaWSOd0rp6GFbpUlrT8F18/V4mgQ9jZOGwTS2t/IjAGVxMkTQNpXfUoUMvhGMhs8ueKs4QUFqo4jE4meJqOrUtd8ysSvDeGz30aTXjywh1VltoZGRUBGR3rph3c8yMhRsMEjJzI5aoIgqhRnAAAyST7ySSfaaAUoDw0BQPhCRpLuzWFWnmj72RoFdQBGUKiVtWAG1DSpJAOWA9NtGoqc1Jog6SwksVh5UYuzdvMg73icj23e2kfeSMdIV/DpOrS2sHBGgg5X0NWzquUNamrnz+ng4UsU6WLeqlttn3de5lC7YW1wqA3V0rysMrAoYr7TuqqM9SD6ZqrxcZpXq1OxHccH6+HnU1cBhMltqTefz0IqyZxvjPpVQ7XyPolPW1eUrMt/wAHzaFu5gM6FUDyOkMxGfePyrY1yUiNxn7ycluSXm/iZ9bMwm1W4YkElABqIXfGQM9KlvZmc9G+teBO9ne0jQsI5gdC4UAjBXB5HPqevLyrCUE1dEmhiXB6sthpvD+Kl4tSENmTwnzRrh1U/gUmo0oWefzkXFOtrRus8/By9B/e2IchgxSRfmuuMgdVORhlO2VPtGDg1ipWN86etmsnz/O4SC3OwJgHm4EhJ9iE+HrzY05Jharsy+ej9Rezs1jyclmbGp2wWbyzgAY8gAB5CjdzOFNR6+cz/t7xuQRx4cqxMLYXbBVGdj98kf3CpFKOZU42tLVVnzevxRDdmOyj3atPO7Kh1acsA8jczguDhck5bB3rKdTVyRHw+EdZa83l5jj5F651SB3Rl0s8c4Cuq5+ejJlZB0yvWnGWV2ZfQ9aajB570/g1tHfb7hwhuY2TZJY9OPIxgDb7JWtH2o9RZpcVXSWyS8v0K4wONsA+u9a1a+ZKqKTjyHn3l6+CfKiRAyn6TrpwynkpU/SRgD5YI9av9HyTWR8m4X0ZQqx4yNnua2NdW5rxXUaLw8Ib22EnImQoDyMqplfuXvCPUA9K245vVXWQuC0YvETb2qPxVyc4ue84jZwknQsc9yR0Z0MSR58wveu3tCnpVWdyWYUB7QCc8IdSrAFSMEHkR60B2BQEJ21vRDY3LkgYidRnqzDSo9pZgPfXjdldmUISnJRjtbt2nz1DGFUL5AD7hVDKV22fWKVNU6cYLcku4WtbZpZEiQ4eV0jUnkCzAAn2Zz7qzoU9eaiR9J4r6LhZ1VtSy63kj6O4Pw2O3hjhiGlIwAB/cnzJOST1JNXh8ubbd3tZAfCYubNUI8D3Nokv/TNxHnPoTge+h4WsUB7QBQEB2i4u9q8UjhTbMyxSHB1xs7BUfOcFCxCkYGMg78qAlbSwjjLmNFQyNqcqACzebHqcY50BmHGmlS54itsgZu+j0AkBQ8kMTOzegJ1Ec9/WrHCSnxb1efI47T1Oh9Opuq7LVvLndm7JdL2GRdqYe6uDG9wzygAzOcYMhAOF2zgAgb+g2xVdiqerP3nvOw0BinVw6zVKnnqpbbdL52M0IPLeq9q206+ElKN4u5qPYO302UfLxl3Prlzz9wArKbzNOHS1G+dt+JzA0Fumu0tgXmkWKJUGDK2cbbHCDBOeWATywTmoym7NkeVSlh4OcY9HX+hIX/wNSXS97c3mLkqdkQGJeelRyYgbDPPnUqMVFWRSVasqstaRmnBhPw2/NrOukmREbOcbMdDxk4ypJyD5Gsakbo3YSs4TS3OxovDr3CBBjaNNP/kht/Peoso53LunOysuZW7hHhvFJGjtGOMSvJG3uWQqf/x/nRxWZ5TqycYN7215+hFXHFm1Tq7ECEq+5G5E8r43xjwIFHXBFZ6pHlWd5JvZ6v5RWOxnZO54xcHB7uJAoklIJVcKqhUHVyFG3vPTMlKxSzm5u7+cjdOFfBVwyKPQbYSnGC8pZmO2M88L7gK9MCg9q+zy8OuYkhZu6U/GIQ5yVQMEuYsnmuhlcew5rVOPiT8JVez3c11b13ZjL4UF/wAPE2CSJgABzOVYbVopq910FpjJ8WoT22f6CHCuwsXc67wsWI1MurSkY5425kDmSelNaztEcRxkdas+y9khXsdw5Le+IhDPFNAXVpAQ6ASYwCQDoOxGeex9tro6Tc2rHBcM6MY4eElJ2vkn2+W59LLo/DfjdzBbaygXNyzLjWBEyBQhPzGLuviG4CtyzUrHTtFR5yi4L4bWqyre6rdr+FkWTj8D28lvejXMIEkhn2BkMUhQmQBAASjRqSABlS2NwBVYduWC14pDIsbpKjLLtGVYEOdJbC45nSrHHoaAeUAUAUBl3wz8Rl0RxCKT4uHVpZseDUdolJO+NRySNs6BnnWjEqTptRLXQs6MMZCVbZu5r7r/ADtsZjVIfSyS7MTBL60ZjhRPHk+WSVGfTLCpeDf73vKPhHFvAytuaZ9GA1bnzsjeJRwXSS2zOrZXDorjWoPI7HKkHcHzFAdcCtp44glxKJnUkCQLpLL9EuBtr8yNj6UBI0AUBXe35zYToPnyqIowOZeQhUx7yD6AE9KAjO1fa24tXnSG2Nx3NvFMzAgBCzyBte+ThUVgq7nfltQ8ZXbiUxW0sqN3r6JJtR/5jlS2TjkCeg2AwOlXcYqnT5PMfM6taWMxqdfK8kn0K9vArVheR29tA8sRdZgryzkKwDybkyZOcZOM4wBiuanrTm3fM+04eNLC0IQUeTbbzEJ227OJCPjMGFjJAkUfNGo+F08gSRkctxXieurPabnFYeWvH7L2/Blo7Byh7GHHQMp9oZgawqZSNuEd6S7fMsHYi0SXiCsoHd21qDGOmZmwCPYkRH26kUVtZVaSktaMVsSNMdwASTgAbk7bVueRXJXyRRe3PZO04zF+6mj7+L5ksZV8Z3KyBTup9ux3HUHGMoy2O5sq0KtL+JFx6015mJrxi44c7W9yhMsZCYbkI+7ZV0kcxupHmM+7GVO5IoYxwVnn6WL92Xsz8Wg75CrozOoPMZ1gE45HS526ZqNN8p2LnDU3xcddZrPz9TNe08E8nEJICNBuJYlA+i3JY2yem+TjrnyqTTtqqxS4xzVWSllf5R9DWUdvwWyhhAZhkL4Bl5JW3ZsE9SDt7AKVKipq7PMFgqmLm4U7Kyu28lYsHBuKx3MfeR5xkqQwwysOasOhHlXtOamrowxWFqYapqT67rY1zroKP8LmDJw0YBY3LDf6ndsHHsINKn2WMJ/GiVbtRF3klnH53Kv7o1Zz7uQz6iosHZN9Be4la0oR/wB1+4U4t++uY7b/AJajv5vJgDiND6F8t9ikcotiry6ip7lm/gu/yHXAZBJPdSY+YywKemEXUwHqHkYe4eVXei4Wg5c58x4c4l1MXCknlFeL/wDCVaSSGZLmEBmRWR0JwHiYqWCnkrgopBO2xBxnIk4qg6iTW1FLoPSccHUcan2ZeD3dheOz/FPjNtHcGMxCQFgrEEhMnSWxsCVwcdM8zVQfQyl8P4OlzfQ3dlbRxQQzuzTa3TvyUeNzFGo0FQWH7w4LYONtyBpNAFAFAVz4Q1U8MvNYyO4k29dO3vzigtfJGBJyGeeBVA9p9dgrRV+Y4nAKkNyx0zn3Y3zXtLW1lq7TVjOK4ifHfZs79RtNtxC+XhaG6xFO7wQB1PjCyyxxCRwRhJQHJxkjIHLkL1XtmfKZ6qk9TZfLqLdwvh0cEYjiQIoyduZJ3LMebMTuWO5NemI8oAoBvfws6MqSNGx5OoUlT7GBB9lAUzhPHInmYX1zCt3bM0YjOEjRiDiVA7eIujDcnwgsox4iQJiGC3tYJ5DJ3neFpJpCQ7OxULsB6BVVF9AKWvkeNpK72FL7P2RSzhilHiWJEdfs4I2+6r2nG1NRfMfLMbWU8XOrB5azafaRvBrYCJ7OUBu6ymD9OJs922PLTlc+amubxVJ0arPs+gcfDSGBjJ7bWa6RrwW28M9hN4ljACE9YHzo96kMvuFapPZNFhShlKhPYvJ7O4R7B2rwLPaucmKXKnzR1BU+8gn25pVadpI8wcXBSpS3PwZYfgzvlS+0Nt8Ys4TGcjBMJbWvnqxIDy6Gt9Leukq8dtjLc4o0DtVZPPaTRRY1uhAycDpkZ9RtXtWLlBpGOj68KGJhUqbE7kL2A7MSWod5Qiu6oulNwAgO7HqzE5OK04ag6d29pP0zpKGLcY07tJt3fTu6lsKT8JHDY5ePW3IlbYSOOedLuEz5bkH3VuqytEr8DTU6yT3ZkzUI6UrPbqwLRLcRj9/bOkkZ67MCR69DjzFbqMrSsQNIUVOlrLai+3U9pxaximaYQgMpyWVWjlwAyNq+kCcfcRW6rSVRWZW4DH1MFUcopO6s0yzcB4VHbQiOPJGSxYnJZjzZj1JrKnTUI2RpxeLqYqpxk+qy2JcyM07T8cS4vhIh1xQ/4aHB2eeQgysp6qiKBn0esKzvySTo+Gq+MfUuv/wiZJv/ALmqy4A7g/F/5iSDL9oafurTbkZFi3/8lKXNl8Trs7O019cxxxs0rswQsdEeiFVUjVvyd25KfnVkqbkkjRLGRpTm2m23bu6est3AOyE0MYSa4hQ6nZtKliSzFubMoz4ueDn0qzp4qVOCikjiMboOli8TOvVnLlblbzzJSTs7CAS0skxO2nvUjH3ppP5nnXksVVlvNlHQeBpbIX623+ngNILYgEKLSAhSilrqSdgNOkYDaAuBkYyenKo5bkp8GrA8MtAMeCIRtgg4dMq42/mU0BZqAKAKApvwkcCu72EQW7QqmQ8gkL5cqwZFGkeFcjJO+4G1YyWsrG2hV4qrGpa9nezMRgYlQSCp3yM5wQcEeu9UlSGpJx5j6lhK/wBIoxq2trK9iY7HRo3ELQSbr3wODjGoIxTOf5wuPXFb8FbjM+YqOEzn9C5PvK/Vn8bG/X9ik8TRSrqRwQw35ehG4I5gjcGrY+fitrDoRV1M2kAamwWOOrEAZNAK0AUB4aApvZSMPccRuAveJLcLGuNOCIY1Rj4iM+Muu31aAcXfCbNny/DAzg/PFvCTkHOQwOee9DxpNWY3awti2fi94hHkJ9P3BiPyraq9RbJMg1NF4OorSpR7FbxViH4l2cieRZUnvYnjVgNds7oQ2MhgsQLDIBxmsKs3VVpkjR+Gp4CTlh1q32q7a38/WUy74jJHxCFSUkUL3cjpHPCR3p/d60mGfnJkYyME771FlTSiX2Hxk6lVNroduklbqMrfQumP3kUiSD+VSGU+0M2PtVqWcGmT5JqvFremn2EfPZATLEshhnic3FpJ/USXT+YBs5X6pWs4za5XeR6tCM70m7PbHtLrwX4SwCsXEIHt5NwZVUvbsemllyVzzwRt1NSFOL2Mp6mGq03aURDjPbqe4kKcMMYjQ4kuJVYqzfUiXbOOrHasZ1FE24fBzrZrJFX4dbTm8aa7w0768SqToZMLiNQfmadOQOuSd9601J6yyLPCYbiZ8rbnnzlkrQWQ3voNaMucZH/zXqdmYVI60WiJHZy0aWZnVZndizhyDpzyAXkuBtnn61nrytzEdYajKbbzbIePg7RXfxbvrr4s8TSRxpPIqgqQGQjO6nIPMVt41uNyE8FTVfVayauvQsHCuGaWDsqppXTFEuNES7Z5c3bqRtjYdSdMpcxYUqVnd5cy5v1E+1trqt2kX/Mg/fRnqGTxEexgCDSm87c55ioXpuS2rNdnqTHYOP4zfG5Rhogt1VVH0mn8ZyegConTr6VJoxsin0hW4ycbbLX7y4XHDo3cmTh8bknBfFux9p14P9zW0gHM3B7YbLw6M+R7q2xn18QNANprOcHAhtdJOB/hycD+bTJsBQEBfQXnD7mM2zWzfG5MfE1R0RnCkySq2T3WEALYGDjOCTQEtdcQupru0t5YWtULPK7JMrCXu1yEUphgNTKxyBkLjcE0BdBQHtAVnt92jFlauykd8/ghU43c9cdVUZY+grGclGLkzfhsPPEVY0obW/nu2mCouABucdTuT6nzNUUnrNye8+p0Kao04047EkiS7M2lvNdLHdsFgEbyuCca9JUBNtzkvyXc4wOdTMDTTbk9xzvCbGTp040Y5a179S3dpuXZziSuqxxxXKoigB50dcgct5DqY46ke2rM4cnKAKAKAp/bu6mV7WNLjuI7iVoJWATWAyMwaNn+a3h053+d54oBLh/BOH2o+Lpdypoz+7+OSAgk6j4Q4wSTnl1oCwQx6UDW2Hz1lklO3tbUTQCHEHuVBZri2hTbxNGxx72lAzt5UBU+JdolCFxxSeVQDvaW0LKT0AdkePOxG7fdQFG4Xx6L45NJLK2maOErJPJG5JTWGBdAIwwyDpXOOXoNFZN2sWmjqkablr5X3voJeFw9+xBBCWyY9skjE49oRfyrS8odpZp61d23RXi/0JDiXDo500yoGHMeanzUjdT6isYya2G2pSjUVpI54baPENJmeUD5usLqA9WAGr30lJPceU6bgrOV+si+E3nc2Usj+JomuS+OrrLIW+8/3rOSvK3UaKU9Si5PdrX67sgOxvbeWebu7hQA5xGyqQA+M6D7R7/vrOpSSWRFwmOlOerU37C/1HLYje0d20VtK6fP04THPW3hTHrqYVnBXkjRiZuFJtbfiUvsd2aube+V5NwYmaRt8ZfOFJPzmyATit1ScXErsJhqtOsnLmzfWWa5vFHEo1YFR3DqjHYM7OpKg+elAefWtaXIJsppYlJ83jf0LBWolkd2inVLabUQMxSgep0NsPM1nBXkjRiJJUpX5mVyx7NovxeI/wCZL3bOw8LrHFEgcKw3wXCD7ZqdhI8bVtuRzHCCutH4Bz/rdkuh2z9S9JAV+ZLMn9MsmPuLEflVy8LSe4+Zw07joZcZfrSfmOH4ldqDpuNWx2kjQ/nHoI9oNaZ4GG5ssqPCfEJpTjF969T3s5NfT28VyFXTKgbCXcuoZxsEuInTI6+LzqsO4Qy4nd3MV7ZOVup3VpR3DLaFzG6YZ1aFlACsEGXCjYjNAWuaxkuxHJJHJaTQvribVG/NcMGCkgqykqV9hBzuALEKA9oDH/ho4irzW9uEIeLMxcjGzKyBUyPEDnLEHbAHsi4uajTtzl9wewzq4pVE7amfS73X/pQM1Tn0M0v4IOz0bhr2RQzB2jgzuFAwHcfzFsrnoF25mrjCUtSF97PnnCDHOviXSX2YZdu9/D/01MCpRQntAFAFARfF+ztrdEG4gjmKghe8UNpzz055ZwOXkKArVxw79ksJrcsbIsqzwMdXdBiAskLN4gqsfEhONO4xjFATHHOIRI4R7iQOdxBANUrgeiKZNOeo0j1oCqLfRXIWeCGNQwyksgE02CP/ABNSoQfVuXSptHCa6UpPLoOY0jwi4icqVKHKWV5ei2966jhuHqzB5NUrjk0rFsf0g+FPsgVOp4enDYjl8VpfF4nKc8uZZLw+JA8Ps4i91bsquizCQKwBC94ofbP8+uqHHR1Kz1T6twVr/SdGxVTO2XdsEVnEXE2VyFE8Efdk7AsjMCo6Zwc49lRrXhcvFJQxLT/qSt2FgmcgZClj5AgH/UQK1olybSyVyL/bOtmijR1nxkrIhAQHkzkeEjyCtudvPGepbN7DRx+s9SKet0rYe2IjgHdaXwx8Ujr4Xkb5xY9Cx9ApyAM0abzFPUprVzz3ve/1OeKcHX4uUgRUZGEsSgADvFOoezOCD7TSM+VdirQXF2gtma6yOj4ukr5OtCRkRPP3RBxg96jEOuCCPDqU8+ZrLVaRoVZTe/qvbvXpc8s9Vzcgl1kjiOt2T/L7wf5ccX1gnz2PVtPLAAPkxEL1al27pd19yXVv6SU4pxDuhqllWFM4UKNcjnpgEHf+UA+2sYxvsVzfVq6ivOVkNYr+3vtdvJHIrAatEyGNyM4Dp157ZG9euMqeZqhXo4pOHn8BK2t5rZ1V55ZVaREiBKYwdyJDp1Eqqs2QcEUupLYhGM6TScm1dW2el91yN4q/e8SgguGKouuRV30u2QI1G25woJ9Sw675LKDaNNV6+IjCexZ+nz2FgjI/aS55m2bH/mDP/arDRVtZnJcPE+Jptc/wZY6vD5eBNGeof/BnI4hePu5Bbh3a3lbA1RsxJABOoKGLBSRgrjHSqGrq671dh9VwHHfR4ccrStn88/OS3ZAd5E1y28kzMWPkFZlRB5KoHLzLHmTWslk/QBQBQGb/AA08MQwQ3OP3kUgTP8kmxB9NQU//ANrRiY3pMtdCVnTx1O292favXMyiqSx9LNm+BycHhqoD4o5Zlb0JkLj/AEup99X1J3gmuY+V6Qpyp4qpGXvPxd14F5rYQwoAoAoAoCrdvpO8hWyTeW7PdgfViBBmc45BU2z5so60An2dnhtrlrP4sLeVg0qOGLi4QHTqMjAM0oGNStkjI3I3oCq8Kh0TXqgARi7l7sDkBhS2Ptl/zq1wN+L7TgOE2p9MVtuqr+PwsSdTTnSr2MqjiF6DsdNud+qhG3Hpmue0lfjdh9d4EtLAWvv+LIbj9qLuOS4b/LSSGKAqea98glkU+bE6QfJc9aypYfVw8qjRqx+l1W0xSwsHyVe9uez8tvcSPCLy4hm+LXOZELMsE5xlsKGw4HXTnxfymoElFq67jrKM6kJ8XUzW5khfSmBGZU7yWWRVRR9J2ISNfQAY+415FazSM61RUISnv+bCvaWzvuHwm4mEFzAoHeGLMTJkgcpGYOMnG2DW50FuK2GlJ/1pPqE+DcfguhmJ8nbKnZxnzB6eo2rRKDjtLWjiadVcljq9sIphiWNJB/MoP3Z5Vim1sM504TykrkPxnj0drC/cR94Yhusa+CPOAO8ZRpTmNuZ/Otsacpu7IlfF0qC1Y7eZEk/CI+Hz8Nu7mX4xPPcaDJjEaJJE4VYlzgAMyHVzODyqVGKirIoqtWVSWtJkh8Ls6w3PDZc4YyyRH1RwuR+LBrGorxZtwc9StF9gxu49U0H8veP/AKdP/vqGnkzoZq849r+e8im4aLqW9XOl0a3WN8ZKMid4pGempzt13q3wFFVKEk95884VaSqYTSdKcNkVsJDgPB5kkaa5kWWYoI1KLpUICTn+pjufZipuFwioXZzenuEEtJ6sUrJeL+e8nqmnNkX2pYizuSDgiGTcdPCc1pxDapytzMnaMUXjKSls14+aNTtwNK6eWBjHljbFUZ9TGvCOGLbqyIfAZHkA+rrbUwHmNZY+mcdKAf0BB9s5AtpKxzkaCmkkHvNa93jBH0yu3UZoCaBoDLfhj44rCO0QhmDiWX+QKDoB/mYkHHkPUVFxdRRp23svuD2DnWxSqW5Mc2+ncjNKqD6FmWDsV2pawmZiGeCTHeovMEcpEHVgNiOox1AFTsLiFHkS2HL6e0PKv+/orlb1zr1Xiuo3HgvFEuYUmi1d24ypdShI88NuB/fnyqzOH2bR9QBQBQBQDcWad4ZdI1lQmrrpBJwPIZOTjnt5CgKf8JCMz2IicxypO0gcAEqixOr7Hbcui77b1to0uMnqkDSWN+h0HVtd7Eun5zIyytViQIucDOSSSxJ3JYndmJ3JNXcIKCsj5piMRUxFR1Kju2L1kaCM4r2etrhlaaFXZeRI3x5HHMeh2rXOjCbvJE3DaRxOGi40ptJ/Pf0jTtlCo4fcKFACxHAAwBpwVwByxgVhXiuKa6DdoqpL6fTlfNy29e0OMgHuH+rPER9rMZ/KQ1y0d66D7vW/pfSvT4gvFEj4rw6NxkO8p36OUKRn25Zq20FtZX6VnlGPacf/AFG8YKwW9qpI71mkceapgKD9ps/ZqSUx524trNuAQXncIk/c2ywvH4XVsKNOoblQNex8qBO2wgrThUTdn5L+S6unlKsulp37tX7zQAF21ZGOeRvWOquY2uvVas5PvZMcUvYvkirRxrGHWOPSu2XWfS7HzJKM29ZGorPwgcaEvBODqp8QDDrkGFRGd/bigO/hg7Ri4i4VIreMwd8y+TEqAT9pHHuoexdncuAfVNE45GGQ/e0JFQNz+ec6pO84vofwOuBQYkum+tMv5QxDeug0YrUb9J8i4az1tJavNFExVicgFAJW9jJdyPBGQsajE8hAYjUNkRTsXKnJJyACNjkVBxWI1eRHadPoPQ30j9/UbUU8rb3183zuLj2b4CLRCgnuJgcHNxKZCMDGFz80egqrO6JigPCaArt4BeTog3t7eQSSN0eZPmRjowRvGx6MqD62AKT8JXbG6juXtIJFiRURmdBmTLZ8OTshAGdhnDKciouJrukkltZeaF0VHHSk6jajG2zf0X8+szjHPckkkkkkkk8yxO5J8zVTObm7s77D4enQpqnTVkj2sTeOuE8O+M3ENvy72RUJBwQvNyPXQrVJwsNaor9ZUabxLoYOUltfJ7/0ufSNvCEUKoAVQAAOQA2AHuq5PmopQBQBQBQHlAUf4TrXStvdIcSRzRxH+aKVwrqR7dLZ/lrdQk41FYrtK0IVsJNTWxNrrSGlXh8vCgCgIftif8Ddf9GT/bWmv/Dl1E/Rf85S/wCS8xp2kT91GOeJ7b8pkrlY7X2n3rELkLrj5oovwnXzRX1u6HDxKsinyYSEg/etSKH2Sq0o/wB4l0DP4V+1S8QuopY/mC3jGn6rnLOPXBOPdW4rBPjnbDv+EWdjjxQyOznfGACI8ee0j59goCL+Usn7O+IY8Hxjv85/k06ceWfF7aA5ue08z2EVidoo5Hl25sW5A+ikuftelAMrrijyQwwn5kPeafPxsGb+woBtNcM+nUxbSoVcnkozgD03NAbvwdv3dqTzMGPfpjP9gfuqDLedRRfJh1eg64Ex727BOwmXHpmCI/3q+0Y70e0+T8N4KOkk1viiYqyOOA0Z6tpPdgdPcSY+d382vzzr8OfsaPdiqPEfxZdZ9P0Rb6DSt7v/AL4lmrSWIUBRO3VheLaXEovW0RK0ndoixF0XxMjSLlhlAwyuk5xQFhvuH4t1jt5haRoPnIkZ0xgcl1+FMDfODyoD56LEs7F2k1SSNrc5ZwXOlmPUldNUuKkpVHY+l6EoSo4KEZKzd2+15eFgqOWwUA74NxD4tcwXGCRFIHYAZJXBV9I6nSzYFScJNQqZ9RTaews8Rg3GCu00+7b4Nn0Fwnj1vc5EEySkKjkIwOFfOnOOWcHark+bklmgPM0AZoD2gIntJxA28XfZARHQyZ/hlgrY9Rq1fZx1oG7ZlR49xM3skaorLbRP3mphpM0gHgwp3Ea51ZOCWA2wMmdhsNLW1pI5XTmmKXFPD0XdyybWxLr5/gFWhxAUAUBEdrQDaSq2cPpj2xnxuqbZ/qqPipatKT6C20HSdXSFGK94T4z82P8A68H/AKq1y8fU+619i615mYfCuf8AGr/0U/3NUij9kptJ/wAbs9SmaTW4rg0nGcbf/v6GgFXtHEayFSEYsqt0JXGoD1GoffQCsnDJlkSIxsJH7sqmPE3eAGPA/mDLj20A2MTZIwcjOR5Y55oDzQcZxtyz60BuHYWfvbG3ZuaBlH2Sy/7cVCqZSZ0mCevRi3u/8JLg5/xV2P8AoN96Ff8A2VdaKf7trpPmvDyNsVTf+1/Am6tThAoBOzv3tJmmRGkikAE0aAa8jZZI8nxMB4SvUYxuuDAxeHcuXE6nQOl4UFxFZ2jufM99+h8+59dyQ7Vdt4VtDJbzqsgeE4cFW0d6nejDgEeDVVc4SW1HZQxFKf2Zp9TRdUcEZByKxNxWe3l6pt3tVYd7cIUx1WNtncjyAyB5sVFbaVJ1JaqIOkMdDB0HVl2Lnfzt6DHOL8QuPFbPczSwodIR2GMLsA2kDV781UYvETjUlBZJNo+h6B0ThqmEo4qpG8pRjLPYm1fJetyMqvOrtYKHoUAUPCx/Bxx6KxvGabCRToEZ+iOrEoXwNlOWBbptmrPBVrrUbOM4S4BqSxFOOWx28/16Dary/iaFm79EUqf3odMLt84E+HbnvtU85IzG6+E24hPdq8F0i7NciORM+LBOhTh8LuSux6VoliIRkolrQ0PiatCVa1kldXWb6l8e65ovCOFtqE81wbiQjwEeCFQR/wAqNSRy+mxZtzggHFbyqJugKf2/vgypaKTrlZHfH0Yo3V2LeWoqEHnlvI1vw9NzqIq9MYuOGwsm9sk0ut+hF1dnzO4UPAoAoCv9s5QI4UP/ADLmBfufX/ZKhY92os6XgnS19JQfNd/D4j66g1gDOMMjfhYN/wBq5pOx9pnHWRSu2XBBLDxK6bdoPicUf8obS0nLr4xz5DPpUuj9koNIyvXfRY44X2LWTs1LcouZjKZx56ImMZX2BTI1bSCTHZjszbHs1K9wyxGZmlEhxkMh0xAb750kaRudZoCJTg091w60te4jt0gzJrkJMjuxJbwr81SCPnb7CtUq0UT6Wjqs1d5D9IbiDiS8SuoEuwiAabfwFCqhVZUbOrSo5A+u2KRrRYq6PqwV1n1CPYbgsU6cZv8AC6Sl0kUZxqUNqcllz4dtIH2vLfaQBi/Zcr2X78r4zci4zjfQf3IHs+l76Amvg2Qjh8WepkI9mtv/AJqHW+2dFo9fuF2kvw0EXtxtsYbf34aerbRP2ZHz/h+v3tF9EvgTlXB88CgCgPGXIwdx5Glj1Sad0NLe2miXRDd3EUX0YwY2CjyQyIzKvkAcDpiocsFTbvmdBT4SYuEFF2dt7Tv4MUt7RUyRqZm3Z3Zndv6mYkn0HIdMVIp0o01aKKjF42tipa9WV387EZzxr/iJf6z/AHriMb/Hn1s/T/B3/ScN/wBcP8UMqjFyFAFAFAFEeWEVtUByEUHzCj9K2OrJqzb7yPHB4eEteNOKfOkr+QtWu5IJrs32gurdkjgnZI2YDQwDoMkfNDfN9i4FTqGKndRee45rSug8K6VSvBarUW8tmSvs9LGhXF9duMG6ZR17uONSfeQxHtGK6j6BDnZ8KlwpxEo5Qiu/1G9taKmSMlmwWZizOx82ZiS3vNSqdKMFaKKLFYytiZa9WV387FuF62EUKAKAKArXbbYWjHkt3ESfaHA/MioGkVekdXwOklpFX3r4xJhmA57dPfXNn2W5DrdxRSX1tdP3dvfxDRMw8Ecyx6CGPIZARhnqMVLoyvGxQ6SpNVdbcxfsV2lhteEJZgC7uB369zAdakNI+C8gBRFIOfEc46Z2ra5JbSFTpTqO0Vcjez3Z8wxRfGpe9MK4jU/5UO5JKDkWyTlzv7Ki1Krlki7w2CjS5c834I44h26tkbTHrnbr3K6h+LkfdmvFSlvM54+lF2jd9Rxb9uEI1SW1zEg5yGMlR7SOVeulzM8jjltlGSXPYWveFJcK1xZTCKSRGRnTdJFYYKyr12PMjIOPKkajhkzGvhaeIWvB58/qPOLccuLjhx4b+z2gJWOISLIhhVVZfF0PJfm8638bG17lYsBX1rWHEKLAkMKHYYUZ+qi5Yn3D72FRXyrsvklTjGC6jrhrE3lxvssVuPYS0xP5Y+8Vc6KXJkz5tw+nerRj0P4E1VufPQoAoAoAoANAZjxr/iJf6zXCY3+Yn1vzP1Twd/0nDf8AXD/FDKoxchQBQBQBQBQBQDnhn+dH/Wn+4Vto/wASPWiFpL+Trf8ACX+LNSrvz8lLYFAFAFAFAFARPavhhuLSWJc6yupMbeNTqX8wB76014a8HEsNF4r6NioVXsTz6nt9SGubtrvh/ew57zCuByIkjYEqfepFcvbVnZn3SU+Pw+vDbt7UOLLtPayRCRpY0yBqR2UFW6hgd9j6Vi6ck7IzhiqUoptpC8PFlk2tkMoz84DREPUsw8Q/oDU1bfaMlWUv4av4Lv8AS523ChIQZ273G4TlED08H0iPNifTFNa2w94nWd5u/Ru7iQSMDkAPYMVgbkkj0ih6QZ7Pd3I0trJ3DPu6FdcTHz0ZGG9QRWzXurSzIv0bVlrUna+7au7I7kN8vIW03r+8iPvGXB9xrzkPnPXx691969SP4lO8Qja4KtNM6xBYwdKx6tThdWSxYKATjclRjArZCOu7R+WRcRVVCHGVmvgorN/PUWXg1oyKzSY72Ri745A8lUHqFUKueuM9a6TC0FRpqJ8Z05pN6Qxkq27Yl0fOZIVIKcKAKAKAKADQGY8a/wCIl/rNcJjf5ifW/M/VPB3/AEnDf9cP8UMqjFyFAFAFAFAFAFAL2DhZYydgHUn2AitlJpTTfOiLjoSqYapCKu3GSXW07Gh/t63/AIq/n+ldj7Twvv8An6H5xXAjT39tLvh+Y8/b1v8AxV/P9Ke08L7/AJ+g/YjT39tLvh+YP29b/wAVfz/SntPC+/5+g/YjT39tLvh+YP29b/xV/P8ASntPC+/5+g/YjT39tLvh+YP29b/xV/P9Ke08L7/n6D9iNPf20u+H5g/b1v8AxV/P9Ke08L7/AJ+g/YjT39tLvh+YP29b/wAVfzp7Twvv+foP2I09/bS74fmKlxqaOBzPayIUMiyyxZIOobM8YA31IWBU+hHKq3FVcLUetCau92fodroLA6dwkOKxWHlqxzUrxdktt7SvsyWRa1t4mxIFRicENpGT5EHGar7tZHXqMHyrIQ4Xed60xzkJK0YG22lVz/qLc6SVrGFKes5dDsSFYm4KAKAKAjhxiMQtMx0IrOuT10uU289RGw9ay1XexqVZaut02IvhNzA8vxq4dBLgiJDuIUPu3kPU9OQ9bPB18JSV5TV+30OI4RaK4QaQqOnSw8lTXTHP/wDWz5e4nv29b/xV/P8ASp/tPC+/5+hyn7Eae/tpd8PzB+3rf+Kv5/pT2nhff8/QfsRp7+2l3w/MH7et/wCKv5/pT2nhff8AP0H7Eae/tpd8PzB+3rf+Kv5/pT2nhff8/QfsRp7+2l3w/MH7et/4q/n+lPaeF9/z9B+xGnv7aXfD8wft63/ir+f6U9p4X3/P0H7Eae/tpd8PzAePW/8AFX8/0p7Twvv+foP2I09/bS74fmKBxWQNNIynILEg1yOKmp1pSjsbZ+hNCUKlDR1ClVVpRhFNczSV9g1rQWgUAUAUAUAUAUAUAUAUAUAUAUAUAUAV6meNXWZI9le0K23+GuDpjz+5kJ8IB30OemCTgnp7qsoPjY6y27zisRSeBqunP7D+y/g+ryJjg8oivriLbTOFuIj0Y4xJg8jyBrOSvFPmI1F6leUd0s18SzVqJx7QBQER2i42ttH0aV8iNOrHzPko5k+7mRXq53sRhJyclThnKWSXzuW8z+JJCqCaQyaM6RsFUkkkgAbtknxHf2VHrYnWuo5IuNH6HVC06z1pLZzLq6el9iF6il4FAFAFAFAFAFAFAFAFAFAFAFAFAFAFAFAFAFAFAFAFAFAFAFAcSRhhhgCPI1lGbi7rI1VaNOtHVqJNczGzcOXYoWjZTlGVm8J9BnAqRDF1FtzKqvoHCTjyFqvc035N2LBw/tfcRALPF34A/wAyMgMf6lO2fZW9VKUt9iqqYLG0MnHXXPHb3P4XJKPt5AecdwPbEf8Asaz1VzrvI6qVN9Kf4WNrztozDFvAwJ+nN4VH2Rlm9m1YSnTjtd+o308Piq32Iaq55ZeG3yK+VZnMkjGSRubHy8lH0V9BUWrXc8ti5i+wOjaeG5b5U3tk/JcyO60FkFAFAFAFAFAFAFAFAFAFAFAFAFAFAFAFAFAFAFAFAFAFAFAFAFAFAFAeV6eI6rEyWw8rJHgV4eBQ9CgCgCgCgCgCgCgCgCgCgCgCg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879" y="836712"/>
            <a:ext cx="1374601" cy="1374601"/>
          </a:xfrm>
          <a:prstGeom prst="rect">
            <a:avLst/>
          </a:prstGeom>
        </p:spPr>
      </p:pic>
      <p:sp>
        <p:nvSpPr>
          <p:cNvPr id="12" name="Titel 1"/>
          <p:cNvSpPr txBox="1">
            <a:spLocks/>
          </p:cNvSpPr>
          <p:nvPr/>
        </p:nvSpPr>
        <p:spPr>
          <a:xfrm>
            <a:off x="611560" y="1052736"/>
            <a:ext cx="4174232" cy="65050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>
                <a:latin typeface="Candara" panose="020E0502030303020204" pitchFamily="34" charset="0"/>
              </a:rPr>
              <a:t>Groupe</a:t>
            </a:r>
            <a:r>
              <a:rPr lang="de-DE" dirty="0" smtClean="0">
                <a:latin typeface="Candara" panose="020E0502030303020204" pitchFamily="34" charset="0"/>
              </a:rPr>
              <a:t> PIROUX</a:t>
            </a:r>
            <a:endParaRPr lang="de-DE" dirty="0">
              <a:latin typeface="Candara" panose="020E0502030303020204" pitchFamily="34" charset="0"/>
            </a:endParaRPr>
          </a:p>
        </p:txBody>
      </p:sp>
      <p:pic>
        <p:nvPicPr>
          <p:cNvPr id="13" name="Picture 3" descr="S:\PHOTOTHEQUE\Photos Service MARKETING\_DIVERS\jacir team\CDP recad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045" y="3789040"/>
            <a:ext cx="2379415" cy="2808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3267632"/>
            <a:ext cx="2475532" cy="3295077"/>
          </a:xfrm>
          <a:prstGeom prst="rect">
            <a:avLst/>
          </a:prstGeom>
        </p:spPr>
      </p:pic>
      <p:pic>
        <p:nvPicPr>
          <p:cNvPr id="11" name="Picture 14" descr="logo jacir coul jpg 1181x111 pour do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3164"/>
            <a:ext cx="864096" cy="8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5879" y="4437112"/>
            <a:ext cx="461665" cy="23042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  <a:latin typeface="Candara" pitchFamily="34" charset="0"/>
              </a:rPr>
              <a:t>RC France 2016</a:t>
            </a:r>
            <a:endParaRPr lang="fr-FR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24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177</Words>
  <Application>Microsoft Office PowerPoint</Application>
  <PresentationFormat>Affichage à l'écran (4:3)</PresentationFormat>
  <Paragraphs>69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Candara</vt:lpstr>
      <vt:lpstr>Times New Roman</vt:lpstr>
      <vt:lpstr>Wingdings</vt:lpstr>
      <vt:lpstr>Thème Office</vt:lpstr>
      <vt:lpstr>Belle Référence PIROUX, Roumanie</vt:lpstr>
      <vt:lpstr>Groupe PIROUX</vt:lpstr>
      <vt:lpstr>Groupe PIROUX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 Souquiere</dc:creator>
  <cp:lastModifiedBy>Nicolas WINKLER</cp:lastModifiedBy>
  <cp:revision>36</cp:revision>
  <cp:lastPrinted>2013-01-30T08:14:00Z</cp:lastPrinted>
  <dcterms:created xsi:type="dcterms:W3CDTF">2013-01-15T14:08:11Z</dcterms:created>
  <dcterms:modified xsi:type="dcterms:W3CDTF">2016-01-18T07:50:35Z</dcterms:modified>
</cp:coreProperties>
</file>